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9" r:id="rId1"/>
  </p:sldMasterIdLst>
  <p:notesMasterIdLst>
    <p:notesMasterId r:id="rId22"/>
  </p:notesMasterIdLst>
  <p:handoutMasterIdLst>
    <p:handoutMasterId r:id="rId23"/>
  </p:handoutMasterIdLst>
  <p:sldIdLst>
    <p:sldId id="256" r:id="rId2"/>
    <p:sldId id="257" r:id="rId3"/>
    <p:sldId id="258" r:id="rId4"/>
    <p:sldId id="260" r:id="rId5"/>
    <p:sldId id="262" r:id="rId6"/>
    <p:sldId id="263" r:id="rId7"/>
    <p:sldId id="282" r:id="rId8"/>
    <p:sldId id="268" r:id="rId9"/>
    <p:sldId id="269" r:id="rId10"/>
    <p:sldId id="270" r:id="rId11"/>
    <p:sldId id="271" r:id="rId12"/>
    <p:sldId id="274" r:id="rId13"/>
    <p:sldId id="275" r:id="rId14"/>
    <p:sldId id="276" r:id="rId15"/>
    <p:sldId id="277" r:id="rId16"/>
    <p:sldId id="278" r:id="rId17"/>
    <p:sldId id="279" r:id="rId18"/>
    <p:sldId id="280" r:id="rId19"/>
    <p:sldId id="281" r:id="rId20"/>
    <p:sldId id="283" r:id="rId21"/>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56"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096" autoAdjust="0"/>
    <p:restoredTop sz="77396" autoAdjust="0"/>
  </p:normalViewPr>
  <p:slideViewPr>
    <p:cSldViewPr snapToGrid="0">
      <p:cViewPr varScale="1">
        <p:scale>
          <a:sx n="69" d="100"/>
          <a:sy n="69" d="100"/>
        </p:scale>
        <p:origin x="1398" y="60"/>
      </p:cViewPr>
      <p:guideLst>
        <p:guide orient="horz" pos="1056"/>
        <p:guide pos="2880"/>
      </p:guideLst>
    </p:cSldViewPr>
  </p:slideViewPr>
  <p:notesTextViewPr>
    <p:cViewPr>
      <p:scale>
        <a:sx n="1" d="1"/>
        <a:sy n="1" d="1"/>
      </p:scale>
      <p:origin x="0" y="0"/>
    </p:cViewPr>
  </p:notesTextViewPr>
  <p:notesViewPr>
    <p:cSldViewPr snapToGrid="0">
      <p:cViewPr varScale="1">
        <p:scale>
          <a:sx n="52" d="100"/>
          <a:sy n="52" d="100"/>
        </p:scale>
        <p:origin x="2010" y="7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830" tIns="46415" rIns="92830" bIns="46415" rtlCol="0"/>
          <a:lstStyle>
            <a:lvl1pPr algn="l">
              <a:defRPr sz="1200"/>
            </a:lvl1pPr>
          </a:lstStyle>
          <a:p>
            <a:endParaRPr lang="en-US"/>
          </a:p>
        </p:txBody>
      </p:sp>
      <p:sp>
        <p:nvSpPr>
          <p:cNvPr id="4" name="Footer Placeholder 3"/>
          <p:cNvSpPr>
            <a:spLocks noGrp="1"/>
          </p:cNvSpPr>
          <p:nvPr>
            <p:ph type="ftr" sz="quarter" idx="2"/>
          </p:nvPr>
        </p:nvSpPr>
        <p:spPr>
          <a:xfrm>
            <a:off x="0" y="8829966"/>
            <a:ext cx="2971800" cy="464820"/>
          </a:xfrm>
          <a:prstGeom prst="rect">
            <a:avLst/>
          </a:prstGeom>
        </p:spPr>
        <p:txBody>
          <a:bodyPr vert="horz" lIns="92830" tIns="46415" rIns="92830" bIns="46415" rtlCol="0" anchor="b"/>
          <a:lstStyle>
            <a:lvl1pPr algn="l">
              <a:defRPr sz="1200"/>
            </a:lvl1pPr>
          </a:lstStyle>
          <a:p>
            <a:endParaRPr lang="en-US"/>
          </a:p>
        </p:txBody>
      </p:sp>
    </p:spTree>
    <p:extLst>
      <p:ext uri="{BB962C8B-B14F-4D97-AF65-F5344CB8AC3E}">
        <p14:creationId xmlns:p14="http://schemas.microsoft.com/office/powerpoint/2010/main" val="270840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2830" tIns="46415" rIns="92830" bIns="46415" rtlCol="0"/>
          <a:lstStyle>
            <a:lvl1pPr algn="r">
              <a:defRPr sz="1200"/>
            </a:lvl1pPr>
          </a:lstStyle>
          <a:p>
            <a:fld id="{1FF14E36-484F-42CD-BF35-DA8903659D8B}" type="datetimeFigureOut">
              <a:rPr lang="en-US" smtClean="0"/>
              <a:t>11/10/2015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2971800" cy="464820"/>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lIns="92830" tIns="46415" rIns="92830" bIns="46415" rtlCol="0" anchor="b"/>
          <a:lstStyle>
            <a:lvl1pPr algn="r">
              <a:defRPr sz="1200"/>
            </a:lvl1pPr>
          </a:lstStyle>
          <a:p>
            <a:fld id="{CDDF0020-E4DD-4928-A37E-5726B52CC8F3}" type="slidenum">
              <a:rPr lang="en-US" smtClean="0"/>
              <a:t>‹#›</a:t>
            </a:fld>
            <a:endParaRPr lang="en-US"/>
          </a:p>
        </p:txBody>
      </p:sp>
    </p:spTree>
    <p:extLst>
      <p:ext uri="{BB962C8B-B14F-4D97-AF65-F5344CB8AC3E}">
        <p14:creationId xmlns:p14="http://schemas.microsoft.com/office/powerpoint/2010/main" val="2854680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FA20866-0DB3-4F96-873C-C98D6527513B}" type="slidenum">
              <a:rPr lang="en-US" smtClean="0"/>
              <a:pPr>
                <a:defRPr/>
              </a:pPr>
              <a:t>2</a:t>
            </a:fld>
            <a:endParaRPr lang="en-US"/>
          </a:p>
        </p:txBody>
      </p:sp>
    </p:spTree>
    <p:extLst>
      <p:ext uri="{BB962C8B-B14F-4D97-AF65-F5344CB8AC3E}">
        <p14:creationId xmlns:p14="http://schemas.microsoft.com/office/powerpoint/2010/main" val="19881311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427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471414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529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z="1200" b="0" i="0" u="none" strike="noStrike" kern="1200" baseline="0" dirty="0" smtClean="0">
                <a:solidFill>
                  <a:schemeClr val="tx1"/>
                </a:solidFill>
                <a:latin typeface="+mn-lt"/>
                <a:ea typeface="+mn-ea"/>
                <a:cs typeface="+mn-cs"/>
              </a:rPr>
              <a:t>Schematic illustrating a localized surface </a:t>
            </a:r>
            <a:r>
              <a:rPr lang="en-US" sz="1200" b="0" i="0" u="none" strike="noStrike" kern="1200" baseline="0" dirty="0" err="1" smtClean="0">
                <a:solidFill>
                  <a:schemeClr val="tx1"/>
                </a:solidFill>
                <a:latin typeface="+mn-lt"/>
                <a:ea typeface="+mn-ea"/>
                <a:cs typeface="+mn-cs"/>
              </a:rPr>
              <a:t>plasmon</a:t>
            </a:r>
            <a:r>
              <a:rPr lang="en-US" sz="1200" b="0" i="0" u="none" strike="noStrike" kern="1200" baseline="0" dirty="0" smtClean="0">
                <a:solidFill>
                  <a:schemeClr val="tx1"/>
                </a:solidFill>
                <a:latin typeface="+mn-lt"/>
                <a:ea typeface="+mn-ea"/>
                <a:cs typeface="+mn-cs"/>
              </a:rPr>
              <a:t> on a metal</a:t>
            </a:r>
          </a:p>
          <a:p>
            <a:r>
              <a:rPr lang="en-US" sz="1200" b="0" i="0" u="none" strike="noStrike" kern="1200" baseline="0" dirty="0" smtClean="0">
                <a:solidFill>
                  <a:schemeClr val="tx1"/>
                </a:solidFill>
                <a:latin typeface="+mn-lt"/>
                <a:ea typeface="+mn-ea"/>
                <a:cs typeface="+mn-cs"/>
              </a:rPr>
              <a:t>nanoparticle.</a:t>
            </a:r>
          </a:p>
          <a:p>
            <a:r>
              <a:rPr lang="en-US" sz="1200" b="0" i="0" u="none" strike="noStrike" kern="1200" baseline="0" dirty="0" smtClean="0">
                <a:solidFill>
                  <a:schemeClr val="tx1"/>
                </a:solidFill>
                <a:latin typeface="+mn-lt"/>
                <a:ea typeface="+mn-ea"/>
                <a:cs typeface="+mn-cs"/>
              </a:rPr>
              <a:t>Figure that illustrates relationships between shape, architecture,</a:t>
            </a:r>
          </a:p>
          <a:p>
            <a:r>
              <a:rPr lang="en-US" sz="1200" b="0" i="0" u="none" strike="noStrike" kern="1200" baseline="0" dirty="0" smtClean="0">
                <a:solidFill>
                  <a:schemeClr val="tx1"/>
                </a:solidFill>
                <a:latin typeface="+mn-lt"/>
                <a:ea typeface="+mn-ea"/>
                <a:cs typeface="+mn-cs"/>
              </a:rPr>
              <a:t>and composition (from top to bottom) on the optical properties of metal</a:t>
            </a:r>
          </a:p>
          <a:p>
            <a:r>
              <a:rPr lang="en-US" sz="1200" b="0" i="0" u="none" strike="noStrike" kern="1200" baseline="0" dirty="0" smtClean="0">
                <a:solidFill>
                  <a:schemeClr val="tx1"/>
                </a:solidFill>
                <a:latin typeface="+mn-lt"/>
                <a:ea typeface="+mn-ea"/>
                <a:cs typeface="+mn-cs"/>
              </a:rPr>
              <a:t>nanoparticles (Au </a:t>
            </a:r>
            <a:r>
              <a:rPr lang="en-US" sz="1200" b="0" i="0" u="none" strike="noStrike" kern="1200" baseline="0" dirty="0" err="1" smtClean="0">
                <a:solidFill>
                  <a:schemeClr val="tx1"/>
                </a:solidFill>
                <a:latin typeface="+mn-lt"/>
                <a:ea typeface="+mn-ea"/>
                <a:cs typeface="+mn-cs"/>
              </a:rPr>
              <a:t>nanorods</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nanoshells</a:t>
            </a:r>
            <a:r>
              <a:rPr lang="en-US" sz="1200" b="0" i="0" u="none" strike="noStrike" kern="1200" baseline="0" dirty="0" smtClean="0">
                <a:solidFill>
                  <a:schemeClr val="tx1"/>
                </a:solidFill>
                <a:latin typeface="+mn-lt"/>
                <a:ea typeface="+mn-ea"/>
                <a:cs typeface="+mn-cs"/>
              </a:rPr>
              <a:t>, and </a:t>
            </a:r>
            <a:r>
              <a:rPr lang="en-US" sz="1200" b="0" i="0" u="none" strike="noStrike" kern="1200" baseline="0" dirty="0" err="1" smtClean="0">
                <a:solidFill>
                  <a:schemeClr val="tx1"/>
                </a:solidFill>
                <a:latin typeface="+mn-lt"/>
                <a:ea typeface="+mn-ea"/>
                <a:cs typeface="+mn-cs"/>
              </a:rPr>
              <a:t>nanocages</a:t>
            </a:r>
            <a:r>
              <a:rPr lang="en-US" sz="1200" b="0" i="0" u="none" strike="noStrike" kern="1200" baseline="0" dirty="0" smtClean="0">
                <a:solidFill>
                  <a:schemeClr val="tx1"/>
                </a:solidFill>
                <a:latin typeface="+mn-lt"/>
                <a:ea typeface="+mn-ea"/>
                <a:cs typeface="+mn-cs"/>
              </a:rPr>
              <a:t>, respectively).</a:t>
            </a:r>
            <a:endParaRPr lang="en-US" dirty="0" smtClean="0"/>
          </a:p>
        </p:txBody>
      </p:sp>
    </p:spTree>
    <p:extLst>
      <p:ext uri="{BB962C8B-B14F-4D97-AF65-F5344CB8AC3E}">
        <p14:creationId xmlns:p14="http://schemas.microsoft.com/office/powerpoint/2010/main" val="2271127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632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dirty="0" smtClean="0"/>
              <a:t>Excited</a:t>
            </a:r>
            <a:r>
              <a:rPr lang="en-US" baseline="0" dirty="0" smtClean="0"/>
              <a:t> by UV light, quantum dots will fluoresce – emitting visible light, which is dependent on the size of the particle’s core.</a:t>
            </a:r>
            <a:endParaRPr lang="en-US" dirty="0" smtClean="0"/>
          </a:p>
        </p:txBody>
      </p:sp>
    </p:spTree>
    <p:extLst>
      <p:ext uri="{BB962C8B-B14F-4D97-AF65-F5344CB8AC3E}">
        <p14:creationId xmlns:p14="http://schemas.microsoft.com/office/powerpoint/2010/main" val="1032839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Red blood cells: http://www.topnews.in/health/files/Red-Blood-Cells.jpg</a:t>
            </a:r>
          </a:p>
          <a:p>
            <a:r>
              <a:rPr lang="en-US" dirty="0" smtClean="0"/>
              <a:t>DNA: http://www.biojobblog.com/uploads/image/dna_500.jpg</a:t>
            </a:r>
          </a:p>
          <a:p>
            <a:r>
              <a:rPr lang="en-US" dirty="0" smtClean="0"/>
              <a:t>Lipid bilayer: 5 nm thick, http://upload.wikimedia.org/wikipedia/commons/f/f0/Lipid_bilayer_section.gif</a:t>
            </a:r>
          </a:p>
          <a:p>
            <a:r>
              <a:rPr lang="en-US" dirty="0" smtClean="0"/>
              <a:t>ATP synthase: 10 nm diameter, DOE</a:t>
            </a:r>
          </a:p>
          <a:p>
            <a:r>
              <a:rPr lang="en-US" dirty="0" smtClean="0"/>
              <a:t>Flu virus: http://www.chm.bris.ac.uk/webprojects2006/Kelly/influenzafigure1.jpg</a:t>
            </a:r>
          </a:p>
        </p:txBody>
      </p:sp>
      <p:sp>
        <p:nvSpPr>
          <p:cNvPr id="4" name="Slide Number Placeholder 3"/>
          <p:cNvSpPr>
            <a:spLocks noGrp="1"/>
          </p:cNvSpPr>
          <p:nvPr>
            <p:ph type="sldNum" sz="quarter" idx="5"/>
          </p:nvPr>
        </p:nvSpPr>
        <p:spPr/>
        <p:txBody>
          <a:bodyPr/>
          <a:lstStyle/>
          <a:p>
            <a:pPr>
              <a:defRPr/>
            </a:pPr>
            <a:fld id="{497B73DA-B493-4706-A42C-75CF72D11F63}" type="slidenum">
              <a:rPr lang="en-US" smtClean="0"/>
              <a:pPr>
                <a:defRPr/>
              </a:pPr>
              <a:t>16</a:t>
            </a:fld>
            <a:endParaRPr lang="en-US"/>
          </a:p>
        </p:txBody>
      </p:sp>
    </p:spTree>
    <p:extLst>
      <p:ext uri="{BB962C8B-B14F-4D97-AF65-F5344CB8AC3E}">
        <p14:creationId xmlns:p14="http://schemas.microsoft.com/office/powerpoint/2010/main" val="3264817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Carbon nanotube: http://en.wikipedia.org/wiki/File:Carbon_nanotube_armchair_povray.PNG</a:t>
            </a:r>
          </a:p>
          <a:p>
            <a:r>
              <a:rPr lang="en-US" dirty="0" err="1" smtClean="0"/>
              <a:t>Buckyball</a:t>
            </a:r>
            <a:r>
              <a:rPr lang="en-US" dirty="0" smtClean="0"/>
              <a:t>: http://en.wikipedia.org/wiki/Buckyball#.22Buckyball.22</a:t>
            </a:r>
          </a:p>
          <a:p>
            <a:r>
              <a:rPr lang="en-US" dirty="0" smtClean="0"/>
              <a:t>Zeolites: http://chemeducator.org/sbibs/s0004003/spapers/430114wv.htm</a:t>
            </a:r>
          </a:p>
        </p:txBody>
      </p:sp>
      <p:sp>
        <p:nvSpPr>
          <p:cNvPr id="4" name="Slide Number Placeholder 3"/>
          <p:cNvSpPr>
            <a:spLocks noGrp="1"/>
          </p:cNvSpPr>
          <p:nvPr>
            <p:ph type="sldNum" sz="quarter" idx="5"/>
          </p:nvPr>
        </p:nvSpPr>
        <p:spPr/>
        <p:txBody>
          <a:bodyPr/>
          <a:lstStyle/>
          <a:p>
            <a:pPr>
              <a:defRPr/>
            </a:pPr>
            <a:fld id="{8AF61106-0548-4072-910E-74F95C62B9F6}" type="slidenum">
              <a:rPr lang="en-US" smtClean="0"/>
              <a:pPr>
                <a:defRPr/>
              </a:pPr>
              <a:t>17</a:t>
            </a:fld>
            <a:endParaRPr lang="en-US"/>
          </a:p>
        </p:txBody>
      </p:sp>
    </p:spTree>
    <p:extLst>
      <p:ext uri="{BB962C8B-B14F-4D97-AF65-F5344CB8AC3E}">
        <p14:creationId xmlns:p14="http://schemas.microsoft.com/office/powerpoint/2010/main" val="602620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18</a:t>
            </a:fld>
            <a:endParaRPr lang="en-US"/>
          </a:p>
        </p:txBody>
      </p:sp>
    </p:spTree>
    <p:extLst>
      <p:ext uri="{BB962C8B-B14F-4D97-AF65-F5344CB8AC3E}">
        <p14:creationId xmlns:p14="http://schemas.microsoft.com/office/powerpoint/2010/main" val="34255747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19</a:t>
            </a:fld>
            <a:endParaRPr lang="en-US"/>
          </a:p>
        </p:txBody>
      </p:sp>
    </p:spTree>
    <p:extLst>
      <p:ext uri="{BB962C8B-B14F-4D97-AF65-F5344CB8AC3E}">
        <p14:creationId xmlns:p14="http://schemas.microsoft.com/office/powerpoint/2010/main" val="18563280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20</a:t>
            </a:fld>
            <a:endParaRPr lang="en-US"/>
          </a:p>
        </p:txBody>
      </p:sp>
    </p:spTree>
    <p:extLst>
      <p:ext uri="{BB962C8B-B14F-4D97-AF65-F5344CB8AC3E}">
        <p14:creationId xmlns:p14="http://schemas.microsoft.com/office/powerpoint/2010/main" val="3933023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http://www.nist.gov/pml/wmd/metric/upload/doe-scale-of-things-18-jan-05.pdf</a:t>
            </a:r>
          </a:p>
        </p:txBody>
      </p:sp>
      <p:sp>
        <p:nvSpPr>
          <p:cNvPr id="4" name="Slide Number Placeholder 3"/>
          <p:cNvSpPr>
            <a:spLocks noGrp="1"/>
          </p:cNvSpPr>
          <p:nvPr>
            <p:ph type="sldNum" sz="quarter" idx="5"/>
          </p:nvPr>
        </p:nvSpPr>
        <p:spPr/>
        <p:txBody>
          <a:bodyPr/>
          <a:lstStyle/>
          <a:p>
            <a:pPr>
              <a:defRPr/>
            </a:pPr>
            <a:fld id="{48444314-6EDA-433A-973F-AE33F6575413}" type="slidenum">
              <a:rPr lang="en-US" smtClean="0"/>
              <a:pPr>
                <a:defRPr/>
              </a:pPr>
              <a:t>3</a:t>
            </a:fld>
            <a:endParaRPr lang="en-US"/>
          </a:p>
        </p:txBody>
      </p:sp>
    </p:spTree>
    <p:extLst>
      <p:ext uri="{BB962C8B-B14F-4D97-AF65-F5344CB8AC3E}">
        <p14:creationId xmlns:p14="http://schemas.microsoft.com/office/powerpoint/2010/main" val="3752603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Romans (2000) </a:t>
            </a:r>
          </a:p>
          <a:p>
            <a:r>
              <a:rPr lang="en-US" dirty="0" smtClean="0"/>
              <a:t>Year 444 – </a:t>
            </a:r>
            <a:r>
              <a:rPr lang="en-US" dirty="0" err="1" smtClean="0"/>
              <a:t>ireland</a:t>
            </a:r>
            <a:r>
              <a:rPr lang="en-US" dirty="0" smtClean="0"/>
              <a:t> stained glass</a:t>
            </a:r>
          </a:p>
          <a:p>
            <a:r>
              <a:rPr lang="en-US" dirty="0" smtClean="0"/>
              <a:t>Arab swords – </a:t>
            </a:r>
            <a:r>
              <a:rPr lang="en-US" dirty="0" err="1" smtClean="0"/>
              <a:t>damascus</a:t>
            </a:r>
            <a:r>
              <a:rPr lang="en-US" dirty="0" smtClean="0"/>
              <a:t> steel – carbon nanotubes for strength</a:t>
            </a:r>
          </a:p>
          <a:p>
            <a:r>
              <a:rPr lang="en-US" dirty="0" smtClean="0"/>
              <a:t>1500s Italians (Renaissance) used NPs for colors in pottery</a:t>
            </a:r>
          </a:p>
        </p:txBody>
      </p:sp>
      <p:sp>
        <p:nvSpPr>
          <p:cNvPr id="4" name="Slide Number Placeholder 3"/>
          <p:cNvSpPr>
            <a:spLocks noGrp="1"/>
          </p:cNvSpPr>
          <p:nvPr>
            <p:ph type="sldNum" sz="quarter" idx="5"/>
          </p:nvPr>
        </p:nvSpPr>
        <p:spPr/>
        <p:txBody>
          <a:bodyPr/>
          <a:lstStyle/>
          <a:p>
            <a:pPr>
              <a:defRPr/>
            </a:pPr>
            <a:fld id="{31F82AA1-3551-4CAF-9575-86019AF92E3A}" type="slidenum">
              <a:rPr lang="en-US" smtClean="0"/>
              <a:pPr>
                <a:defRPr/>
              </a:pPr>
              <a:t>5</a:t>
            </a:fld>
            <a:endParaRPr lang="en-US"/>
          </a:p>
        </p:txBody>
      </p:sp>
    </p:spTree>
    <p:extLst>
      <p:ext uri="{BB962C8B-B14F-4D97-AF65-F5344CB8AC3E}">
        <p14:creationId xmlns:p14="http://schemas.microsoft.com/office/powerpoint/2010/main" val="36712822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p:txBody>
          <a:bodyPr/>
          <a:lstStyle/>
          <a:p>
            <a:pPr>
              <a:defRPr/>
            </a:pPr>
            <a:fld id="{9FE5069F-A7CB-432A-86C3-150B5C0795BE}" type="slidenum">
              <a:rPr lang="en-US" smtClean="0"/>
              <a:pPr>
                <a:defRPr/>
              </a:pPr>
              <a:t>6</a:t>
            </a:fld>
            <a:endParaRPr lang="en-US" smtClean="0"/>
          </a:p>
        </p:txBody>
      </p:sp>
    </p:spTree>
    <p:extLst>
      <p:ext uri="{BB962C8B-B14F-4D97-AF65-F5344CB8AC3E}">
        <p14:creationId xmlns:p14="http://schemas.microsoft.com/office/powerpoint/2010/main" val="2507445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Engineer working on </a:t>
            </a:r>
            <a:r>
              <a:rPr lang="en-US" baseline="0" dirty="0" err="1" smtClean="0"/>
              <a:t>Vistec</a:t>
            </a:r>
            <a:r>
              <a:rPr lang="en-US" baseline="0" dirty="0" smtClean="0"/>
              <a:t>: </a:t>
            </a:r>
            <a:r>
              <a:rPr lang="en-US" dirty="0" smtClean="0"/>
              <a:t>http://ucsdnews.ucsd.edu/pressrelease/nsf_locates_national_nanotechnology_coordinated_infrastructure_site_at_uc_s</a:t>
            </a:r>
          </a:p>
          <a:p>
            <a:r>
              <a:rPr lang="en-US" dirty="0" smtClean="0"/>
              <a:t>Female Pipetting, Sandia National</a:t>
            </a:r>
            <a:r>
              <a:rPr lang="en-US" baseline="0" dirty="0" smtClean="0"/>
              <a:t> Lab: </a:t>
            </a:r>
            <a:r>
              <a:rPr lang="en-US" dirty="0" smtClean="0"/>
              <a:t>http://www.nnin.org/news-events/spotlights/nanotechnology-careers</a:t>
            </a:r>
          </a:p>
          <a:p>
            <a:endParaRPr lang="en-US" dirty="0"/>
          </a:p>
        </p:txBody>
      </p:sp>
      <p:sp>
        <p:nvSpPr>
          <p:cNvPr id="4" name="Slide Number Placeholder 3"/>
          <p:cNvSpPr>
            <a:spLocks noGrp="1"/>
          </p:cNvSpPr>
          <p:nvPr>
            <p:ph type="sldNum" sz="quarter" idx="10"/>
          </p:nvPr>
        </p:nvSpPr>
        <p:spPr/>
        <p:txBody>
          <a:bodyPr/>
          <a:lstStyle/>
          <a:p>
            <a:fld id="{CDDF0020-E4DD-4928-A37E-5726B52CC8F3}" type="slidenum">
              <a:rPr lang="en-US" smtClean="0"/>
              <a:t>7</a:t>
            </a:fld>
            <a:endParaRPr lang="en-US"/>
          </a:p>
        </p:txBody>
      </p:sp>
    </p:spTree>
    <p:extLst>
      <p:ext uri="{BB962C8B-B14F-4D97-AF65-F5344CB8AC3E}">
        <p14:creationId xmlns:p14="http://schemas.microsoft.com/office/powerpoint/2010/main" val="888816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3886200" y="8831264"/>
            <a:ext cx="2971800"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30" tIns="46415" rIns="92830" bIns="46415" anchor="b"/>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90970F7A-79D5-40AF-BBC9-205C58C1E450}" type="slidenum">
              <a:rPr lang="en-US" sz="1200"/>
              <a:pPr algn="r" eaLnBrk="1" hangingPunct="1"/>
              <a:t>8</a:t>
            </a:fld>
            <a:endParaRPr lang="en-US" sz="1200"/>
          </a:p>
        </p:txBody>
      </p:sp>
      <p:sp>
        <p:nvSpPr>
          <p:cNvPr id="4813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8132"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endParaRPr lang="en-US" dirty="0" smtClean="0"/>
          </a:p>
        </p:txBody>
      </p:sp>
    </p:spTree>
    <p:extLst>
      <p:ext uri="{BB962C8B-B14F-4D97-AF65-F5344CB8AC3E}">
        <p14:creationId xmlns:p14="http://schemas.microsoft.com/office/powerpoint/2010/main" val="156075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915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923149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797639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120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marL="0" lvl="1"/>
            <a:r>
              <a:rPr lang="en-US" sz="2200" dirty="0"/>
              <a:t>Semiconductors, metals, inert gases, molecular crystals</a:t>
            </a:r>
          </a:p>
          <a:p>
            <a:endParaRPr lang="en-US" dirty="0" smtClean="0"/>
          </a:p>
        </p:txBody>
      </p:sp>
    </p:spTree>
    <p:extLst>
      <p:ext uri="{BB962C8B-B14F-4D97-AF65-F5344CB8AC3E}">
        <p14:creationId xmlns:p14="http://schemas.microsoft.com/office/powerpoint/2010/main" val="1948491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hyperlink" Target="http://www.seattlenano.org/" TargetMode="Externa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www.seattlenano.org/"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hyperlink" Target="http://www.seattlenano.org/" TargetMode="Externa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solidFill>
                  <a:prstClr val="black"/>
                </a:solidFill>
              </a:rPr>
              <a:t>SHINE</a:t>
            </a:r>
            <a:r>
              <a:rPr lang="en-US" sz="2800" dirty="0" smtClean="0">
                <a:solidFill>
                  <a:prstClr val="black"/>
                </a:solidFill>
              </a:rPr>
              <a:t>: </a:t>
            </a:r>
            <a:r>
              <a:rPr lang="en-US" sz="2800" b="1" dirty="0" smtClean="0">
                <a:solidFill>
                  <a:prstClr val="black"/>
                </a:solidFill>
              </a:rPr>
              <a:t>S</a:t>
            </a:r>
            <a:r>
              <a:rPr lang="en-US" sz="2000" dirty="0" smtClean="0">
                <a:solidFill>
                  <a:prstClr val="black"/>
                </a:solidFill>
              </a:rPr>
              <a:t>eattle’s </a:t>
            </a:r>
            <a:r>
              <a:rPr lang="en-US" sz="2800" b="1" dirty="0" smtClean="0">
                <a:solidFill>
                  <a:prstClr val="black"/>
                </a:solidFill>
              </a:rPr>
              <a:t>H</a:t>
            </a:r>
            <a:r>
              <a:rPr lang="en-US" sz="2000" dirty="0" smtClean="0">
                <a:solidFill>
                  <a:prstClr val="black"/>
                </a:solidFill>
              </a:rPr>
              <a:t>ub for </a:t>
            </a:r>
            <a:r>
              <a:rPr lang="en-US" sz="2800" b="1" dirty="0" smtClean="0">
                <a:solidFill>
                  <a:prstClr val="black"/>
                </a:solidFill>
              </a:rPr>
              <a:t>I</a:t>
            </a:r>
            <a:r>
              <a:rPr lang="en-US" sz="2000" dirty="0" smtClean="0">
                <a:solidFill>
                  <a:prstClr val="black"/>
                </a:solidFill>
              </a:rPr>
              <a:t>ndustry-driven </a:t>
            </a:r>
            <a:r>
              <a:rPr lang="en-US" sz="2800" b="1" dirty="0" smtClean="0">
                <a:solidFill>
                  <a:prstClr val="black"/>
                </a:solidFill>
              </a:rPr>
              <a:t>N</a:t>
            </a:r>
            <a:r>
              <a:rPr lang="en-US" sz="2000" dirty="0" smtClean="0">
                <a:solidFill>
                  <a:prstClr val="black"/>
                </a:solidFill>
              </a:rPr>
              <a:t>anotechnology </a:t>
            </a:r>
            <a:r>
              <a:rPr lang="en-US" sz="2800" b="1" dirty="0" smtClean="0">
                <a:solidFill>
                  <a:prstClr val="black"/>
                </a:solidFill>
              </a:rPr>
              <a:t>E</a:t>
            </a:r>
            <a:r>
              <a:rPr lang="en-US" sz="2000" dirty="0" smtClean="0">
                <a:solidFill>
                  <a:prstClr val="black"/>
                </a:solidFill>
              </a:rPr>
              <a:t>ducation </a:t>
            </a:r>
          </a:p>
          <a:p>
            <a:pPr algn="r"/>
            <a:r>
              <a:rPr lang="en-US" sz="2000" dirty="0" smtClean="0">
                <a:solidFill>
                  <a:prstClr val="black"/>
                </a:solidFill>
              </a:rPr>
              <a:t>North Seattle College</a:t>
            </a:r>
            <a:endParaRPr lang="en-US" sz="2000" dirty="0">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5050" y="202151"/>
            <a:ext cx="3493900" cy="3200400"/>
          </a:xfrm>
          <a:prstGeom prst="rect">
            <a:avLst/>
          </a:prstGeom>
        </p:spPr>
      </p:pic>
      <p:sp>
        <p:nvSpPr>
          <p:cNvPr id="2" name="Title 1"/>
          <p:cNvSpPr>
            <a:spLocks noGrp="1"/>
          </p:cNvSpPr>
          <p:nvPr>
            <p:ph type="ctrTitle"/>
          </p:nvPr>
        </p:nvSpPr>
        <p:spPr>
          <a:xfrm>
            <a:off x="685800" y="4183407"/>
            <a:ext cx="7772400" cy="769441"/>
          </a:xfrm>
          <a:noFill/>
        </p:spPr>
        <p:txBody>
          <a:bodyPr>
            <a:spAutoFit/>
          </a:bodyPr>
          <a:lstStyle>
            <a:lvl1pPr marL="0" algn="ctr">
              <a:defRPr>
                <a:solidFill>
                  <a:schemeClr val="tx1"/>
                </a:solidFill>
              </a:defRPr>
            </a:lvl1pPr>
          </a:lstStyle>
          <a:p>
            <a:r>
              <a:rPr lang="en-US" dirty="0" smtClean="0"/>
              <a:t>Click to edit Master title style</a:t>
            </a:r>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
        <p:nvSpPr>
          <p:cNvPr id="10" name="TextBox 9"/>
          <p:cNvSpPr txBox="1"/>
          <p:nvPr userDrawn="1"/>
        </p:nvSpPr>
        <p:spPr>
          <a:xfrm>
            <a:off x="2652243" y="3310726"/>
            <a:ext cx="3839513" cy="523220"/>
          </a:xfrm>
          <a:prstGeom prst="rect">
            <a:avLst/>
          </a:prstGeom>
          <a:noFill/>
        </p:spPr>
        <p:txBody>
          <a:bodyPr wrap="none" rtlCol="0">
            <a:spAutoFit/>
          </a:bodyPr>
          <a:lstStyle/>
          <a:p>
            <a:pPr algn="ctr"/>
            <a:r>
              <a:rPr lang="en-US" sz="2800" dirty="0" smtClean="0">
                <a:solidFill>
                  <a:prstClr val="black"/>
                </a:solidFill>
                <a:latin typeface="Bookman Old Style" panose="02050604050505020204" pitchFamily="18" charset="0"/>
                <a:hlinkClick r:id="rId4"/>
              </a:rPr>
              <a:t>www.seattlenano.org</a:t>
            </a:r>
            <a:endParaRPr lang="en-US" sz="2800" dirty="0" smtClean="0">
              <a:solidFill>
                <a:prstClr val="black"/>
              </a:solidFill>
              <a:latin typeface="Bookman Old Style" panose="02050604050505020204" pitchFamily="18" charset="0"/>
            </a:endParaRPr>
          </a:p>
        </p:txBody>
      </p:sp>
    </p:spTree>
    <p:extLst>
      <p:ext uri="{BB962C8B-B14F-4D97-AF65-F5344CB8AC3E}">
        <p14:creationId xmlns:p14="http://schemas.microsoft.com/office/powerpoint/2010/main" val="20071933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st Slide with Disclosur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10" name="Footer Placeholder 3"/>
          <p:cNvSpPr txBox="1">
            <a:spLocks/>
          </p:cNvSpPr>
          <p:nvPr userDrawn="1"/>
        </p:nvSpPr>
        <p:spPr>
          <a:xfrm>
            <a:off x="1143000" y="4513859"/>
            <a:ext cx="6858000" cy="1138073"/>
          </a:xfrm>
          <a:prstGeom prst="rect">
            <a:avLst/>
          </a:prstGeom>
        </p:spPr>
        <p:txBody>
          <a:bodyPr vert="horz" lIns="91440" tIns="182880" rIns="91440" bIns="18288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smtClean="0">
                <a:solidFill>
                  <a:prstClr val="black"/>
                </a:solidFill>
              </a:rPr>
              <a:t>To access additional educational resources please visit: </a:t>
            </a:r>
            <a:r>
              <a:rPr lang="en-US" sz="2800" dirty="0" smtClean="0">
                <a:solidFill>
                  <a:prstClr val="black"/>
                </a:solidFill>
                <a:hlinkClick r:id="rId2"/>
              </a:rPr>
              <a:t>www.seattlenano.org</a:t>
            </a:r>
            <a:endParaRPr lang="en-US" sz="2800" dirty="0">
              <a:solidFill>
                <a:prstClr val="black"/>
              </a:solidFill>
            </a:endParaRPr>
          </a:p>
        </p:txBody>
      </p:sp>
      <p:sp>
        <p:nvSpPr>
          <p:cNvPr id="11" name="TextBox 10"/>
          <p:cNvSpPr txBox="1"/>
          <p:nvPr userDrawn="1"/>
        </p:nvSpPr>
        <p:spPr>
          <a:xfrm>
            <a:off x="457200" y="5552004"/>
            <a:ext cx="8229600" cy="738664"/>
          </a:xfrm>
          <a:prstGeom prst="rect">
            <a:avLst/>
          </a:prstGeom>
          <a:noFill/>
        </p:spPr>
        <p:txBody>
          <a:bodyPr wrap="square" rtlCol="0" anchor="ctr">
            <a:spAutoFit/>
          </a:bodyPr>
          <a:lstStyle/>
          <a:p>
            <a:pPr algn="ctr"/>
            <a:r>
              <a:rPr lang="en-US" sz="1400" dirty="0">
                <a:solidFill>
                  <a:prstClr val="black"/>
                </a:solidFill>
              </a:rPr>
              <a:t>This material is based upon work supported by the National Science Foundation under Grant Number 1204279.  Any opinions, findings, and conclusions or recommendations expressed in this material are those of the author(s) and do not necessarily reflect the views of the National Science Foundation</a:t>
            </a:r>
            <a:r>
              <a:rPr lang="en-US" sz="1400" dirty="0" smtClean="0">
                <a:solidFill>
                  <a:prstClr val="black"/>
                </a:solidFill>
              </a:rPr>
              <a:t>.</a:t>
            </a:r>
            <a:endParaRPr lang="en-US" sz="1400" dirty="0">
              <a:solidFill>
                <a:prstClr val="black"/>
              </a:solidFill>
            </a:endParaRPr>
          </a:p>
        </p:txBody>
      </p:sp>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4" name="Table Placeholder 3"/>
          <p:cNvSpPr>
            <a:spLocks noGrp="1"/>
          </p:cNvSpPr>
          <p:nvPr>
            <p:ph type="tbl" sz="quarter" idx="13"/>
          </p:nvPr>
        </p:nvSpPr>
        <p:spPr>
          <a:xfrm>
            <a:off x="0" y="1097280"/>
            <a:ext cx="9144000" cy="914400"/>
          </a:xfrm>
        </p:spPr>
        <p:txBody>
          <a:bodyPr/>
          <a:lstStyle>
            <a:lvl1pPr>
              <a:defRPr baseline="0"/>
            </a:lvl1pPr>
          </a:lstStyle>
          <a:p>
            <a:endParaRPr lang="en-US" dirty="0"/>
          </a:p>
        </p:txBody>
      </p:sp>
    </p:spTree>
    <p:extLst>
      <p:ext uri="{BB962C8B-B14F-4D97-AF65-F5344CB8AC3E}">
        <p14:creationId xmlns:p14="http://schemas.microsoft.com/office/powerpoint/2010/main" val="304010480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3657600" cy="1097280"/>
          </a:xfrm>
          <a:solidFill>
            <a:schemeClr val="accent1"/>
          </a:solidFill>
        </p:spPr>
        <p:txBody>
          <a:bodyPr anchor="ctr"/>
          <a:lstStyle>
            <a:lvl1pPr marL="117475" indent="0" algn="l">
              <a:defRPr sz="2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657600" y="0"/>
            <a:ext cx="5486400" cy="5623560"/>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p:txBody>
      </p:sp>
      <p:sp>
        <p:nvSpPr>
          <p:cNvPr id="4" name="Text Placeholder 3"/>
          <p:cNvSpPr>
            <a:spLocks noGrp="1"/>
          </p:cNvSpPr>
          <p:nvPr>
            <p:ph type="body" sz="half" idx="2"/>
          </p:nvPr>
        </p:nvSpPr>
        <p:spPr>
          <a:xfrm>
            <a:off x="-1" y="1097280"/>
            <a:ext cx="3657600" cy="4526280"/>
          </a:xfrm>
          <a:solidFill>
            <a:schemeClr val="tx2"/>
          </a:solidFill>
        </p:spPr>
        <p:txBody>
          <a:bodyPr>
            <a:normAutofit/>
          </a:bodyPr>
          <a:lstStyle>
            <a:lvl1pPr marL="117475" indent="0">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r>
              <a:rPr lang="en-US" sz="1200" dirty="0" smtClean="0">
                <a:solidFill>
                  <a:prstClr val="black"/>
                </a:solidFill>
              </a:rPr>
              <a:t>Seattle’s Hub for Industry-Driven Nanotechnology Education</a:t>
            </a:r>
            <a:endParaRPr lang="en-US" sz="1200" dirty="0">
              <a:solidFill>
                <a:prstClr val="black"/>
              </a:solidFill>
            </a:endParaRPr>
          </a:p>
        </p:txBody>
      </p:sp>
    </p:spTree>
    <p:extLst>
      <p:ext uri="{BB962C8B-B14F-4D97-AF65-F5344CB8AC3E}">
        <p14:creationId xmlns:p14="http://schemas.microsoft.com/office/powerpoint/2010/main" val="9672648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4876800"/>
            <a:ext cx="9144000" cy="1143000"/>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152400" y="6356350"/>
            <a:ext cx="2438400" cy="365125"/>
          </a:xfrm>
          <a:prstGeom prst="rect">
            <a:avLst/>
          </a:prstGeom>
        </p:spPr>
        <p:txBody>
          <a:bodyPr/>
          <a:lstStyle/>
          <a:p>
            <a:r>
              <a:rPr lang="en-US" smtClean="0">
                <a:solidFill>
                  <a:prstClr val="black"/>
                </a:solidFill>
              </a:rPr>
              <a:t>SHINE: Seattle’s Hub for Industry-driven Nanotechnology Education</a:t>
            </a:r>
            <a:endParaRPr lang="en-US">
              <a:solidFill>
                <a:prstClr val="black"/>
              </a:solidFill>
            </a:endParaRPr>
          </a:p>
        </p:txBody>
      </p:sp>
      <p:sp>
        <p:nvSpPr>
          <p:cNvPr id="4" name="Footer Placeholder 3"/>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solidFill>
                <a:prstClr val="black"/>
              </a:solidFil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6579392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2400" y="1524000"/>
            <a:ext cx="4343400" cy="4602163"/>
          </a:xfrm>
        </p:spPr>
        <p:txBody>
          <a:bodyPr/>
          <a:lstStyle>
            <a:lvl1pPr marL="233363"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1524000"/>
            <a:ext cx="4343400" cy="4602163"/>
          </a:xfrm>
        </p:spPr>
        <p:txBody>
          <a:bodyPr/>
          <a:lstStyle>
            <a:lvl1pPr marL="233363" indent="0">
              <a:buNone/>
              <a:defRPr sz="2800"/>
            </a:lvl1pPr>
            <a:lvl2pPr marL="0" indent="0">
              <a:buNone/>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Date Placeholder 4"/>
          <p:cNvSpPr>
            <a:spLocks noGrp="1"/>
          </p:cNvSpPr>
          <p:nvPr>
            <p:ph type="dt" sz="half" idx="10"/>
          </p:nvPr>
        </p:nvSpPr>
        <p:spPr>
          <a:xfrm>
            <a:off x="152400" y="6356350"/>
            <a:ext cx="2438400" cy="365125"/>
          </a:xfrm>
          <a:prstGeom prst="rect">
            <a:avLst/>
          </a:prstGeom>
        </p:spPr>
        <p:txBody>
          <a:bodyPr/>
          <a:lstStyle/>
          <a:p>
            <a:r>
              <a:rPr lang="en-US" smtClean="0">
                <a:solidFill>
                  <a:prstClr val="black"/>
                </a:solidFill>
              </a:rPr>
              <a:t>SHINE: Seattle’s Hub for Industry-driven Nanotechnology Education</a:t>
            </a:r>
            <a:endParaRPr lang="en-US">
              <a:solidFill>
                <a:prstClr val="black"/>
              </a:solidFill>
            </a:endParaRPr>
          </a:p>
        </p:txBody>
      </p:sp>
      <p:sp>
        <p:nvSpPr>
          <p:cNvPr id="6" name="Footer Placeholder 5"/>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760715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724400"/>
            <a:ext cx="8229600" cy="609600"/>
          </a:xfrm>
          <a:solidFill>
            <a:schemeClr val="tx2"/>
          </a:solidFill>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57200" y="609600"/>
            <a:ext cx="8229600" cy="4114800"/>
          </a:xfrm>
        </p:spPr>
        <p:txBody>
          <a:bodyPr/>
          <a:lstStyle>
            <a:lvl1pPr marL="233363"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5334000"/>
            <a:ext cx="8229600" cy="804862"/>
          </a:xfrm>
          <a:solidFill>
            <a:schemeClr val="accent1"/>
          </a:solidFill>
        </p:spPr>
        <p:txBody>
          <a:bodyPr/>
          <a:lstStyle>
            <a:lvl1pPr marL="233363"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2400" y="6356350"/>
            <a:ext cx="2438400" cy="365125"/>
          </a:xfrm>
          <a:prstGeom prst="rect">
            <a:avLst/>
          </a:prstGeom>
        </p:spPr>
        <p:txBody>
          <a:bodyPr/>
          <a:lstStyle/>
          <a:p>
            <a:r>
              <a:rPr lang="en-US" smtClean="0">
                <a:solidFill>
                  <a:prstClr val="black"/>
                </a:solidFill>
              </a:rPr>
              <a:t>SHINE: Seattle’s Hub for Industry-driven Nanotechnology Education</a:t>
            </a:r>
            <a:endParaRPr lang="en-US">
              <a:solidFill>
                <a:prstClr val="black"/>
              </a:solidFill>
            </a:endParaRPr>
          </a:p>
        </p:txBody>
      </p:sp>
      <p:sp>
        <p:nvSpPr>
          <p:cNvPr id="6" name="Footer Placeholder 5"/>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solidFill>
                <a:prstClr val="black"/>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614084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t>SHINE</a:t>
            </a:r>
            <a:r>
              <a:rPr lang="en-US" sz="2800" dirty="0" smtClean="0"/>
              <a:t>:</a:t>
            </a:r>
            <a:r>
              <a:rPr lang="en-US" sz="2800" baseline="0" dirty="0" smtClean="0"/>
              <a:t> </a:t>
            </a:r>
            <a:r>
              <a:rPr lang="en-US" sz="2800" b="1" baseline="0" dirty="0" smtClean="0"/>
              <a:t>S</a:t>
            </a:r>
            <a:r>
              <a:rPr lang="en-US" sz="2000" baseline="0" dirty="0" smtClean="0"/>
              <a:t>eattle’s </a:t>
            </a:r>
            <a:r>
              <a:rPr lang="en-US" sz="2800" b="1" baseline="0" dirty="0" smtClean="0"/>
              <a:t>H</a:t>
            </a:r>
            <a:r>
              <a:rPr lang="en-US" sz="2000" baseline="0" dirty="0" smtClean="0"/>
              <a:t>ub for </a:t>
            </a:r>
            <a:r>
              <a:rPr lang="en-US" sz="2800" b="1" baseline="0" dirty="0" smtClean="0"/>
              <a:t>I</a:t>
            </a:r>
            <a:r>
              <a:rPr lang="en-US" sz="2000" baseline="0" dirty="0" smtClean="0"/>
              <a:t>ndustry-driven </a:t>
            </a:r>
            <a:r>
              <a:rPr lang="en-US" sz="2800" b="1" baseline="0" dirty="0" smtClean="0"/>
              <a:t>N</a:t>
            </a:r>
            <a:r>
              <a:rPr lang="en-US" sz="2000" baseline="0" dirty="0" smtClean="0"/>
              <a:t>anotechnology </a:t>
            </a:r>
            <a:r>
              <a:rPr lang="en-US" sz="2800" b="1" baseline="0" dirty="0" smtClean="0"/>
              <a:t>E</a:t>
            </a:r>
            <a:r>
              <a:rPr lang="en-US" sz="2000" baseline="0" dirty="0" smtClean="0"/>
              <a:t>ducation </a:t>
            </a:r>
          </a:p>
          <a:p>
            <a:pPr algn="r"/>
            <a:r>
              <a:rPr lang="en-US" sz="2000" baseline="0" dirty="0" smtClean="0"/>
              <a:t>North Seattle College</a:t>
            </a:r>
            <a:endParaRPr lang="en-US" sz="2000"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5050" y="202151"/>
            <a:ext cx="3493900" cy="3200400"/>
          </a:xfrm>
          <a:prstGeom prst="rect">
            <a:avLst/>
          </a:prstGeom>
        </p:spPr>
      </p:pic>
      <p:sp>
        <p:nvSpPr>
          <p:cNvPr id="2" name="Title 1"/>
          <p:cNvSpPr>
            <a:spLocks noGrp="1"/>
          </p:cNvSpPr>
          <p:nvPr>
            <p:ph type="ctrTitle"/>
          </p:nvPr>
        </p:nvSpPr>
        <p:spPr>
          <a:xfrm>
            <a:off x="685800" y="4183407"/>
            <a:ext cx="7772400" cy="769441"/>
          </a:xfrm>
          <a:noFill/>
        </p:spPr>
        <p:txBody>
          <a:bodyPr>
            <a:spAutoFit/>
          </a:bodyPr>
          <a:lstStyle>
            <a:lvl1pPr marL="0" algn="ctr">
              <a:defRPr>
                <a:solidFill>
                  <a:schemeClr val="tx1"/>
                </a:solidFill>
              </a:defRPr>
            </a:lvl1pPr>
          </a:lstStyle>
          <a:p>
            <a:r>
              <a:rPr lang="en-US" dirty="0" smtClean="0"/>
              <a:t>Click to edit Master title style</a:t>
            </a:r>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
        <p:nvSpPr>
          <p:cNvPr id="10" name="TextBox 9"/>
          <p:cNvSpPr txBox="1"/>
          <p:nvPr userDrawn="1"/>
        </p:nvSpPr>
        <p:spPr>
          <a:xfrm>
            <a:off x="2652243" y="3310726"/>
            <a:ext cx="3839513" cy="523220"/>
          </a:xfrm>
          <a:prstGeom prst="rect">
            <a:avLst/>
          </a:prstGeom>
          <a:noFill/>
        </p:spPr>
        <p:txBody>
          <a:bodyPr wrap="none" rtlCol="0">
            <a:spAutoFit/>
          </a:bodyPr>
          <a:lstStyle/>
          <a:p>
            <a:pPr algn="ctr"/>
            <a:r>
              <a:rPr lang="en-US" sz="2800" i="0" dirty="0" smtClean="0">
                <a:latin typeface="Bookman Old Style" panose="02050604050505020204" pitchFamily="18" charset="0"/>
                <a:hlinkClick r:id="rId4"/>
              </a:rPr>
              <a:t>www.seattlenano.org</a:t>
            </a:r>
            <a:endParaRPr lang="en-US" sz="2800" i="0" dirty="0" smtClean="0">
              <a:latin typeface="Bookman Old Style" panose="02050604050505020204" pitchFamily="18" charset="0"/>
            </a:endParaRPr>
          </a:p>
        </p:txBody>
      </p:sp>
    </p:spTree>
    <p:extLst>
      <p:ext uri="{BB962C8B-B14F-4D97-AF65-F5344CB8AC3E}">
        <p14:creationId xmlns:p14="http://schemas.microsoft.com/office/powerpoint/2010/main" val="33189206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ext Slid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5" name="Text Placeholder 2"/>
          <p:cNvSpPr>
            <a:spLocks noGrp="1"/>
          </p:cNvSpPr>
          <p:nvPr>
            <p:ph idx="1"/>
          </p:nvPr>
        </p:nvSpPr>
        <p:spPr>
          <a:xfrm>
            <a:off x="0" y="1600200"/>
            <a:ext cx="9144000" cy="4525963"/>
          </a:xfrm>
          <a:prstGeom prst="rect">
            <a:avLst/>
          </a:prstGeom>
        </p:spPr>
        <p:txBody>
          <a:bodyPr vert="horz" lIns="91440" tIns="45720" rIns="91440" bIns="45720" rtlCol="0">
            <a:normAutofit/>
          </a:bodyPr>
          <a:lstStyle>
            <a:lvl1pPr marL="237744" indent="0">
              <a:spcBef>
                <a:spcPts val="0"/>
              </a:spcBef>
              <a:spcAft>
                <a:spcPts val="0"/>
              </a:spcAft>
              <a:buNone/>
              <a:defRPr sz="2800"/>
            </a:lvl1pPr>
            <a:lvl2pPr>
              <a:spcBef>
                <a:spcPts val="600"/>
              </a:spcBef>
              <a:defRPr sz="2400"/>
            </a:lvl2pPr>
            <a:lvl3pPr>
              <a:spcBef>
                <a:spcPts val="0"/>
              </a:spcBef>
              <a:defRPr sz="2000"/>
            </a:lvl3pPr>
            <a:lvl4pPr>
              <a:spcBef>
                <a:spcPts val="0"/>
              </a:spcBef>
              <a:defRPr sz="1800"/>
            </a:lvl4pPr>
            <a:lvl5pPr>
              <a:spcBef>
                <a:spcPts val="0"/>
              </a:spcBef>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3"/>
          <p:cNvSpPr>
            <a:spLocks noGrp="1"/>
          </p:cNvSpPr>
          <p:nvPr>
            <p:ph type="dt" sz="half" idx="10"/>
          </p:nvPr>
        </p:nvSpPr>
        <p:spPr>
          <a:xfrm>
            <a:off x="685800" y="6353402"/>
            <a:ext cx="4876800" cy="365125"/>
          </a:xfrm>
          <a:prstGeom prst="rect">
            <a:avLst/>
          </a:prstGeom>
        </p:spPr>
        <p:txBody>
          <a:bodyPr/>
          <a:lstStyle>
            <a:lvl1pPr>
              <a:defRPr sz="1200"/>
            </a:lvl1pPr>
          </a:lstStyle>
          <a:p>
            <a:r>
              <a:rPr lang="en-US" smtClean="0"/>
              <a:t>SHINE: Seattle’s Hub for Industry-driven Nanotechnology Education</a:t>
            </a:r>
            <a:endParaRPr lang="en-US" dirty="0"/>
          </a:p>
        </p:txBody>
      </p:sp>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381757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5" name="Text Placeholder 2"/>
          <p:cNvSpPr>
            <a:spLocks noGrp="1"/>
          </p:cNvSpPr>
          <p:nvPr>
            <p:ph idx="1"/>
          </p:nvPr>
        </p:nvSpPr>
        <p:spPr>
          <a:xfrm>
            <a:off x="0" y="1600200"/>
            <a:ext cx="9144000" cy="4525963"/>
          </a:xfrm>
          <a:prstGeom prst="rect">
            <a:avLst/>
          </a:prstGeom>
        </p:spPr>
        <p:txBody>
          <a:bodyPr vert="horz" lIns="91440" tIns="45720" rIns="91440" bIns="45720" rtlCol="0">
            <a:normAutofit/>
          </a:bodyPr>
          <a:lstStyle>
            <a:lvl1pPr marL="237744" indent="0">
              <a:spcBef>
                <a:spcPts val="0"/>
              </a:spcBef>
              <a:spcAft>
                <a:spcPts val="0"/>
              </a:spcAft>
              <a:buNone/>
              <a:defRPr sz="2800"/>
            </a:lvl1pPr>
            <a:lvl2pPr>
              <a:spcBef>
                <a:spcPts val="600"/>
              </a:spcBef>
              <a:defRPr sz="2400"/>
            </a:lvl2pPr>
            <a:lvl3pPr>
              <a:spcBef>
                <a:spcPts val="0"/>
              </a:spcBef>
              <a:defRPr sz="2000"/>
            </a:lvl3pPr>
            <a:lvl4pPr>
              <a:spcBef>
                <a:spcPts val="0"/>
              </a:spcBef>
              <a:defRPr sz="1800"/>
            </a:lvl4pPr>
            <a:lvl5pPr>
              <a:spcBef>
                <a:spcPts val="0"/>
              </a:spcBef>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3" name="TextBox 2"/>
          <p:cNvSpPr txBox="1"/>
          <p:nvPr userDrawn="1"/>
        </p:nvSpPr>
        <p:spPr>
          <a:xfrm>
            <a:off x="788758" y="6369329"/>
            <a:ext cx="3887859" cy="276999"/>
          </a:xfrm>
          <a:prstGeom prst="rect">
            <a:avLst/>
          </a:prstGeom>
          <a:noFill/>
        </p:spPr>
        <p:txBody>
          <a:bodyPr wrap="none" lIns="0" rIns="0" rtlCol="0" anchor="ctr">
            <a:spAutoFit/>
          </a:bodyPr>
          <a:lstStyle/>
          <a:p>
            <a:r>
              <a:rPr lang="en-US" sz="1200" dirty="0" smtClean="0">
                <a:solidFill>
                  <a:prstClr val="black"/>
                </a:solidFill>
              </a:rPr>
              <a:t>Seattle’s Hub for Industry-Driven Nanotechnology Education</a:t>
            </a:r>
            <a:endParaRPr lang="en-US" sz="1200" dirty="0">
              <a:solidFill>
                <a:prstClr val="black"/>
              </a:solidFill>
            </a:endParaRPr>
          </a:p>
        </p:txBody>
      </p:sp>
    </p:spTree>
    <p:extLst>
      <p:ext uri="{BB962C8B-B14F-4D97-AF65-F5344CB8AC3E}">
        <p14:creationId xmlns:p14="http://schemas.microsoft.com/office/powerpoint/2010/main" val="28574862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Pictur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097280"/>
          </a:xfrm>
          <a:solidFill>
            <a:schemeClr val="accent1"/>
          </a:solidFill>
        </p:spPr>
        <p:txBody>
          <a:bodyPr/>
          <a:lstStyle>
            <a:lvl1pPr>
              <a:defRPr baseline="0">
                <a:solidFill>
                  <a:schemeClr val="bg1"/>
                </a:solidFill>
              </a:defRPr>
            </a:lvl1pPr>
          </a:lstStyle>
          <a:p>
            <a:r>
              <a:rPr lang="en-US" dirty="0" smtClean="0"/>
              <a:t/>
            </a:r>
            <a:br>
              <a:rPr lang="en-US" dirty="0" smtClean="0"/>
            </a:br>
            <a:r>
              <a:rPr lang="en-US" dirty="0" smtClean="0"/>
              <a:t>Click to edit Master title style</a:t>
            </a:r>
            <a:br>
              <a:rPr lang="en-US" dirty="0" smtClean="0"/>
            </a:br>
            <a:endParaRPr lang="en-US" dirty="0"/>
          </a:p>
        </p:txBody>
      </p:sp>
      <p:sp>
        <p:nvSpPr>
          <p:cNvPr id="3" name="Content Placeholder 2"/>
          <p:cNvSpPr>
            <a:spLocks noGrp="1"/>
          </p:cNvSpPr>
          <p:nvPr>
            <p:ph idx="1" hasCustomPrompt="1"/>
          </p:nvPr>
        </p:nvSpPr>
        <p:spPr>
          <a:xfrm>
            <a:off x="0" y="1600200"/>
            <a:ext cx="9144000" cy="4144963"/>
          </a:xfrm>
        </p:spPr>
        <p:txBody>
          <a:bodyPr>
            <a:noAutofit/>
          </a:bodyPr>
          <a:lstStyle>
            <a:lvl1pPr marL="233363" indent="0">
              <a:buNone/>
              <a:defRPr/>
            </a:lvl1pPr>
          </a:lstStyle>
          <a:p>
            <a:pPr lvl="0"/>
            <a:r>
              <a:rPr lang="en-US" dirty="0" smtClean="0"/>
              <a:t>Click to add image content</a:t>
            </a:r>
          </a:p>
        </p:txBody>
      </p:sp>
      <p:pic>
        <p:nvPicPr>
          <p:cNvPr id="12"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14" name="TextBox 13"/>
          <p:cNvSpPr txBox="1"/>
          <p:nvPr userDrawn="1"/>
        </p:nvSpPr>
        <p:spPr>
          <a:xfrm>
            <a:off x="788758" y="6369329"/>
            <a:ext cx="3887859" cy="276999"/>
          </a:xfrm>
          <a:prstGeom prst="rect">
            <a:avLst/>
          </a:prstGeom>
          <a:noFill/>
        </p:spPr>
        <p:txBody>
          <a:bodyPr wrap="none" lIns="0" rIns="0" rtlCol="0" anchor="ctr">
            <a:spAutoFit/>
          </a:bodyPr>
          <a:lstStyle/>
          <a:p>
            <a:r>
              <a:rPr lang="en-US" sz="1200" dirty="0" smtClean="0">
                <a:solidFill>
                  <a:prstClr val="black"/>
                </a:solidFill>
              </a:rPr>
              <a:t>Seattle’s Hub for Industry-Driven Nanotechnology Education</a:t>
            </a:r>
            <a:endParaRPr lang="en-US" sz="1200" dirty="0">
              <a:solidFill>
                <a:prstClr val="black"/>
              </a:solidFill>
            </a:endParaRPr>
          </a:p>
        </p:txBody>
      </p:sp>
    </p:spTree>
    <p:extLst>
      <p:ext uri="{BB962C8B-B14F-4D97-AF65-F5344CB8AC3E}">
        <p14:creationId xmlns:p14="http://schemas.microsoft.com/office/powerpoint/2010/main" val="237116810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with Side Imag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smtClean="0"/>
              <a:t>Click to edit Master title style</a:t>
            </a:r>
            <a:endParaRPr lang="en-US" dirty="0"/>
          </a:p>
        </p:txBody>
      </p:sp>
      <p:sp>
        <p:nvSpPr>
          <p:cNvPr id="6" name="Content Placeholder 5"/>
          <p:cNvSpPr>
            <a:spLocks noGrp="1"/>
          </p:cNvSpPr>
          <p:nvPr>
            <p:ph sz="quarter" idx="4"/>
          </p:nvPr>
        </p:nvSpPr>
        <p:spPr>
          <a:xfrm>
            <a:off x="4572000" y="1600200"/>
            <a:ext cx="4572000" cy="4526280"/>
          </a:xfrm>
        </p:spPr>
        <p:txBody>
          <a:bodyPr>
            <a:normAutofit/>
          </a:bodyPr>
          <a:lstStyle>
            <a:lvl1pPr marL="117475" indent="0">
              <a:buFontTx/>
              <a:buNone/>
              <a:defRPr sz="2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pic>
        <p:nvPicPr>
          <p:cNvPr id="13"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4"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15" name="TextBox 14"/>
          <p:cNvSpPr txBox="1"/>
          <p:nvPr userDrawn="1"/>
        </p:nvSpPr>
        <p:spPr>
          <a:xfrm>
            <a:off x="788758" y="6369329"/>
            <a:ext cx="3887859" cy="276999"/>
          </a:xfrm>
          <a:prstGeom prst="rect">
            <a:avLst/>
          </a:prstGeom>
          <a:noFill/>
        </p:spPr>
        <p:txBody>
          <a:bodyPr wrap="none" lIns="0" rIns="0" rtlCol="0" anchor="ctr">
            <a:spAutoFit/>
          </a:bodyPr>
          <a:lstStyle/>
          <a:p>
            <a:r>
              <a:rPr lang="en-US" sz="1200" dirty="0" smtClean="0">
                <a:solidFill>
                  <a:prstClr val="black"/>
                </a:solidFill>
              </a:rPr>
              <a:t>Seattle’s Hub for Industry-Driven Nanotechnology Education</a:t>
            </a:r>
            <a:endParaRPr lang="en-US" sz="1200" dirty="0">
              <a:solidFill>
                <a:prstClr val="black"/>
              </a:solidFill>
            </a:endParaRPr>
          </a:p>
        </p:txBody>
      </p:sp>
      <p:sp>
        <p:nvSpPr>
          <p:cNvPr id="17" name="Content Placeholder 5"/>
          <p:cNvSpPr>
            <a:spLocks noGrp="1"/>
          </p:cNvSpPr>
          <p:nvPr>
            <p:ph sz="quarter" idx="13"/>
          </p:nvPr>
        </p:nvSpPr>
        <p:spPr>
          <a:xfrm>
            <a:off x="0" y="1600200"/>
            <a:ext cx="4572000" cy="4526280"/>
          </a:xfrm>
        </p:spPr>
        <p:txBody>
          <a:bodyPr>
            <a:normAutofit/>
          </a:bodyPr>
          <a:lstStyle>
            <a:lvl1pPr marL="117475" indent="0">
              <a:buFontTx/>
              <a:buNone/>
              <a:defRPr sz="2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spTree>
    <p:extLst>
      <p:ext uri="{BB962C8B-B14F-4D97-AF65-F5344CB8AC3E}">
        <p14:creationId xmlns:p14="http://schemas.microsoft.com/office/powerpoint/2010/main" val="136962869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Header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9"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11" name="TextBox 10"/>
          <p:cNvSpPr txBox="1"/>
          <p:nvPr userDrawn="1"/>
        </p:nvSpPr>
        <p:spPr>
          <a:xfrm>
            <a:off x="788758" y="6369329"/>
            <a:ext cx="3887859" cy="276999"/>
          </a:xfrm>
          <a:prstGeom prst="rect">
            <a:avLst/>
          </a:prstGeom>
          <a:noFill/>
        </p:spPr>
        <p:txBody>
          <a:bodyPr wrap="none" lIns="0" rIns="0" rtlCol="0" anchor="ctr">
            <a:spAutoFit/>
          </a:bodyPr>
          <a:lstStyle/>
          <a:p>
            <a:r>
              <a:rPr lang="en-US" sz="1200" dirty="0" smtClean="0">
                <a:solidFill>
                  <a:prstClr val="black"/>
                </a:solidFill>
              </a:rPr>
              <a:t>Seattle’s Hub for Industry-Driven Nanotechnology Education</a:t>
            </a:r>
            <a:endParaRPr lang="en-US" sz="1200" dirty="0">
              <a:solidFill>
                <a:prstClr val="black"/>
              </a:solidFill>
            </a:endParaRPr>
          </a:p>
        </p:txBody>
      </p:sp>
    </p:spTree>
    <p:extLst>
      <p:ext uri="{BB962C8B-B14F-4D97-AF65-F5344CB8AC3E}">
        <p14:creationId xmlns:p14="http://schemas.microsoft.com/office/powerpoint/2010/main" val="116172245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No Footer or Page #">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68995235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Header - No Footer">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10"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996952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9" name="TextBox 8"/>
          <p:cNvSpPr txBox="1"/>
          <p:nvPr userDrawn="1"/>
        </p:nvSpPr>
        <p:spPr>
          <a:xfrm>
            <a:off x="788758" y="6369329"/>
            <a:ext cx="3887859" cy="276999"/>
          </a:xfrm>
          <a:prstGeom prst="rect">
            <a:avLst/>
          </a:prstGeom>
          <a:noFill/>
        </p:spPr>
        <p:txBody>
          <a:bodyPr wrap="none" lIns="0" rIns="0" rtlCol="0" anchor="ctr">
            <a:spAutoFit/>
          </a:bodyPr>
          <a:lstStyle/>
          <a:p>
            <a:r>
              <a:rPr lang="en-US" sz="1200" dirty="0" smtClean="0">
                <a:solidFill>
                  <a:prstClr val="black"/>
                </a:solidFill>
              </a:rPr>
              <a:t>Seattle’s Hub for Industry-Driven Nanotechnology Education</a:t>
            </a:r>
            <a:endParaRPr lang="en-US" sz="1200" dirty="0">
              <a:solidFill>
                <a:prstClr val="black"/>
              </a:solidFill>
            </a:endParaRPr>
          </a:p>
        </p:txBody>
      </p:sp>
    </p:spTree>
    <p:extLst>
      <p:ext uri="{BB962C8B-B14F-4D97-AF65-F5344CB8AC3E}">
        <p14:creationId xmlns:p14="http://schemas.microsoft.com/office/powerpoint/2010/main" val="54538227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and Content Reference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solidFill>
                  <a:prstClr val="black">
                    <a:tint val="75000"/>
                  </a:prstClr>
                </a:solidFill>
              </a:rPr>
              <a:pPr/>
              <a:t>‹#›</a:t>
            </a:fld>
            <a:endParaRPr lang="en-US">
              <a:solidFill>
                <a:prstClr val="black">
                  <a:tint val="75000"/>
                </a:prstClr>
              </a:solidFill>
            </a:endParaRPr>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r>
              <a:rPr lang="en-US" sz="1200" dirty="0" smtClean="0">
                <a:solidFill>
                  <a:prstClr val="black"/>
                </a:solidFill>
              </a:rPr>
              <a:t>Seattle’s Hub for Industry-Driven Nanotechnology Education</a:t>
            </a:r>
            <a:endParaRPr lang="en-US" sz="1200" dirty="0">
              <a:solidFill>
                <a:prstClr val="black"/>
              </a:solidFill>
            </a:endParaRPr>
          </a:p>
        </p:txBody>
      </p:sp>
      <p:sp>
        <p:nvSpPr>
          <p:cNvPr id="4" name="Table Placeholder 3"/>
          <p:cNvSpPr>
            <a:spLocks noGrp="1"/>
          </p:cNvSpPr>
          <p:nvPr>
            <p:ph type="tbl" sz="quarter" idx="13"/>
          </p:nvPr>
        </p:nvSpPr>
        <p:spPr>
          <a:xfrm>
            <a:off x="0" y="1097280"/>
            <a:ext cx="9144000" cy="914400"/>
          </a:xfrm>
        </p:spPr>
        <p:txBody>
          <a:bodyPr/>
          <a:lstStyle>
            <a:lvl1pPr>
              <a:defRPr>
                <a:ln>
                  <a:noFill/>
                </a:ln>
              </a:defRPr>
            </a:lvl1pPr>
          </a:lstStyle>
          <a:p>
            <a:endParaRPr lang="en-US"/>
          </a:p>
        </p:txBody>
      </p:sp>
    </p:spTree>
    <p:extLst>
      <p:ext uri="{BB962C8B-B14F-4D97-AF65-F5344CB8AC3E}">
        <p14:creationId xmlns:p14="http://schemas.microsoft.com/office/powerpoint/2010/main" val="35271226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097280"/>
          </a:xfrm>
          <a:prstGeom prst="rect">
            <a:avLst/>
          </a:prstGeom>
          <a:solidFill>
            <a:schemeClr val="accent1"/>
          </a:solid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0" y="1600200"/>
            <a:ext cx="91440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457950" y="635340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16B1C-9F72-47FE-B9B0-32E819BEF48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3318166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73" r:id="rId6"/>
    <p:sldLayoutId id="2147483672" r:id="rId7"/>
    <p:sldLayoutId id="2147483665" r:id="rId8"/>
    <p:sldLayoutId id="2147483666" r:id="rId9"/>
    <p:sldLayoutId id="2147483667" r:id="rId10"/>
    <p:sldLayoutId id="2147483668" r:id="rId11"/>
    <p:sldLayoutId id="2147483669" r:id="rId12"/>
    <p:sldLayoutId id="2147483670" r:id="rId13"/>
    <p:sldLayoutId id="2147483671" r:id="rId14"/>
    <p:sldLayoutId id="2147483649" r:id="rId15"/>
    <p:sldLayoutId id="2147483658" r:id="rId16"/>
  </p:sldLayoutIdLst>
  <p:timing>
    <p:tnLst>
      <p:par>
        <p:cTn id="1" dur="indefinite" restart="never" nodeType="tmRoot"/>
      </p:par>
    </p:tnLst>
  </p:timing>
  <p:hf hdr="0" ftr="0" dt="0"/>
  <p:txStyles>
    <p:titleStyle>
      <a:lvl1pPr marL="233363" indent="0" algn="l" defTabSz="914400" rtl="0" eaLnBrk="1" latinLnBrk="0" hangingPunct="1">
        <a:spcBef>
          <a:spcPct val="0"/>
        </a:spcBef>
        <a:buNone/>
        <a:defRPr sz="4400" kern="1200">
          <a:solidFill>
            <a:schemeClr val="bg1"/>
          </a:solidFill>
          <a:latin typeface="+mj-lt"/>
          <a:ea typeface="+mj-ea"/>
          <a:cs typeface="+mj-cs"/>
        </a:defRPr>
      </a:lvl1pPr>
    </p:titleStyle>
    <p:bodyStyle>
      <a:lvl1pPr marL="237744" indent="0" algn="l" defTabSz="914400" rtl="0" eaLnBrk="1" latinLnBrk="0" hangingPunct="1">
        <a:spcBef>
          <a:spcPts val="0"/>
        </a:spcBef>
        <a:spcAft>
          <a:spcPts val="600"/>
        </a:spcAft>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ts val="0"/>
        </a:spcBef>
        <a:spcAft>
          <a:spcPts val="600"/>
        </a:spcAft>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ts val="0"/>
        </a:spcBef>
        <a:spcAft>
          <a:spcPts val="600"/>
        </a:spcAft>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ts val="0"/>
        </a:spcBef>
        <a:spcAft>
          <a:spcPts val="600"/>
        </a:spcAft>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ts val="0"/>
        </a:spcBef>
        <a:spcAft>
          <a:spcPts val="6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2.emf"/></Relationships>
</file>

<file path=ppt/slides/_rels/slide16.xml.rels><?xml version="1.0" encoding="UTF-8" standalone="yes"?>
<Relationships xmlns="http://schemas.openxmlformats.org/package/2006/relationships"><Relationship Id="rId3" Type="http://schemas.openxmlformats.org/officeDocument/2006/relationships/image" Target="../media/image23.gif"/><Relationship Id="rId7"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What is Nanotechnology?</a:t>
            </a:r>
            <a:endParaRPr lang="en-US" dirty="0"/>
          </a:p>
        </p:txBody>
      </p:sp>
    </p:spTree>
    <p:extLst>
      <p:ext uri="{BB962C8B-B14F-4D97-AF65-F5344CB8AC3E}">
        <p14:creationId xmlns:p14="http://schemas.microsoft.com/office/powerpoint/2010/main" val="36633428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0"/>
            <a:ext cx="9144000" cy="1097280"/>
          </a:xfrm>
        </p:spPr>
        <p:txBody>
          <a:bodyPr>
            <a:normAutofit/>
          </a:bodyPr>
          <a:lstStyle/>
          <a:p>
            <a:pPr>
              <a:defRPr/>
            </a:pPr>
            <a:r>
              <a:rPr lang="en-US" sz="4000" dirty="0" smtClean="0"/>
              <a:t>Physical Structure </a:t>
            </a:r>
            <a:r>
              <a:rPr lang="en-US" sz="4000" dirty="0" smtClean="0">
                <a:sym typeface="Wingdings" pitchFamily="2" charset="2"/>
              </a:rPr>
              <a:t> Physical Property</a:t>
            </a:r>
            <a:endParaRPr lang="en-US" sz="4000" dirty="0" smtClean="0"/>
          </a:p>
        </p:txBody>
      </p:sp>
      <p:sp>
        <p:nvSpPr>
          <p:cNvPr id="40963" name="Rectangle 3"/>
          <p:cNvSpPr>
            <a:spLocks noGrp="1" noChangeArrowheads="1"/>
          </p:cNvSpPr>
          <p:nvPr>
            <p:ph idx="1"/>
          </p:nvPr>
        </p:nvSpPr>
        <p:spPr>
          <a:xfrm>
            <a:off x="0" y="1600200"/>
            <a:ext cx="9144000" cy="4144963"/>
          </a:xfrm>
        </p:spPr>
        <p:txBody>
          <a:bodyPr vert="horz" lIns="91440" tIns="45720" rIns="91440" bIns="45720" rtlCol="0">
            <a:noAutofit/>
          </a:bodyPr>
          <a:lstStyle/>
          <a:p>
            <a:r>
              <a:rPr lang="en-US" sz="2800" dirty="0"/>
              <a:t>What are the structural differences on the </a:t>
            </a:r>
            <a:r>
              <a:rPr lang="en-US" sz="2800" dirty="0" err="1"/>
              <a:t>nanoscale</a:t>
            </a:r>
            <a:r>
              <a:rPr lang="en-US" sz="2800" dirty="0"/>
              <a:t>?</a:t>
            </a:r>
          </a:p>
          <a:p>
            <a:pPr lvl="1">
              <a:spcBef>
                <a:spcPts val="0"/>
              </a:spcBef>
            </a:pPr>
            <a:r>
              <a:rPr lang="en-US" sz="2400" dirty="0"/>
              <a:t>High percentage surface atoms</a:t>
            </a:r>
          </a:p>
          <a:p>
            <a:pPr lvl="1">
              <a:spcBef>
                <a:spcPts val="0"/>
              </a:spcBef>
            </a:pPr>
            <a:r>
              <a:rPr lang="en-US" sz="2400" dirty="0"/>
              <a:t>Spatial confinement</a:t>
            </a:r>
          </a:p>
          <a:p>
            <a:pPr lvl="1">
              <a:spcBef>
                <a:spcPts val="0"/>
              </a:spcBef>
            </a:pPr>
            <a:r>
              <a:rPr lang="en-US" sz="2400" dirty="0"/>
              <a:t>Reduced </a:t>
            </a:r>
            <a:r>
              <a:rPr lang="en-US" sz="2400" dirty="0" smtClean="0"/>
              <a:t>imperfections</a:t>
            </a:r>
          </a:p>
          <a:p>
            <a:pPr>
              <a:spcBef>
                <a:spcPts val="1200"/>
              </a:spcBef>
              <a:spcAft>
                <a:spcPts val="1200"/>
              </a:spcAft>
            </a:pPr>
            <a:r>
              <a:rPr lang="en-US" sz="2800" dirty="0" smtClean="0"/>
              <a:t>What </a:t>
            </a:r>
            <a:r>
              <a:rPr lang="en-US" sz="2800" dirty="0"/>
              <a:t>properties are </a:t>
            </a:r>
            <a:r>
              <a:rPr lang="en-US" sz="2800" dirty="0" smtClean="0"/>
              <a:t>affected?</a:t>
            </a:r>
          </a:p>
          <a:p>
            <a:pPr>
              <a:spcBef>
                <a:spcPts val="1200"/>
              </a:spcBef>
              <a:spcAft>
                <a:spcPts val="1200"/>
              </a:spcAft>
            </a:pPr>
            <a:r>
              <a:rPr lang="en-US" sz="2800" dirty="0"/>
              <a:t>What properties can we tune?</a:t>
            </a:r>
          </a:p>
          <a:p>
            <a:pPr lvl="1">
              <a:spcBef>
                <a:spcPts val="0"/>
              </a:spcBef>
            </a:pPr>
            <a:endParaRPr lang="en-US" sz="2400" dirty="0"/>
          </a:p>
          <a:p>
            <a:pPr lvl="1">
              <a:spcBef>
                <a:spcPts val="0"/>
              </a:spcBef>
            </a:pPr>
            <a:endParaRPr lang="en-US" sz="2400" dirty="0"/>
          </a:p>
        </p:txBody>
      </p:sp>
      <p:sp>
        <p:nvSpPr>
          <p:cNvPr id="2" name="Slide Number Placeholder 1"/>
          <p:cNvSpPr>
            <a:spLocks noGrp="1"/>
          </p:cNvSpPr>
          <p:nvPr>
            <p:ph type="sldNum" sz="quarter" idx="12"/>
          </p:nvPr>
        </p:nvSpPr>
        <p:spPr/>
        <p:txBody>
          <a:bodyPr/>
          <a:lstStyle/>
          <a:p>
            <a:fld id="{933591AE-FACB-47FB-8AAC-14349F9948F4}" type="slidenum">
              <a:rPr lang="en-US" smtClean="0"/>
              <a:t>10</a:t>
            </a:fld>
            <a:endParaRPr lang="en-US" dirty="0"/>
          </a:p>
        </p:txBody>
      </p:sp>
      <p:sp>
        <p:nvSpPr>
          <p:cNvPr id="40964" name="Rectangle 4"/>
          <p:cNvSpPr>
            <a:spLocks noChangeArrowheads="1"/>
          </p:cNvSpPr>
          <p:nvPr/>
        </p:nvSpPr>
        <p:spPr bwMode="auto">
          <a:xfrm>
            <a:off x="609600" y="4800600"/>
            <a:ext cx="7315200" cy="990600"/>
          </a:xfrm>
          <a:prstGeom prst="rect">
            <a:avLst/>
          </a:prstGeom>
          <a:noFill/>
          <a:ln w="9525">
            <a:noFill/>
            <a:miter lim="800000"/>
            <a:headEnd/>
            <a:tailEnd/>
          </a:ln>
        </p:spPr>
        <p:txBody>
          <a:bodyPr/>
          <a:lstStyle/>
          <a:p>
            <a:pPr marL="342900" indent="-342900" eaLnBrk="0" hangingPunct="0">
              <a:spcBef>
                <a:spcPct val="20000"/>
              </a:spcBef>
              <a:defRPr/>
            </a:pPr>
            <a:endParaRPr lang="en-US" sz="2500" dirty="0">
              <a:latin typeface="+mn-lt"/>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2184797" y="2590800"/>
            <a:ext cx="4774407" cy="3624262"/>
            <a:chOff x="2083593" y="1633538"/>
            <a:chExt cx="4774407" cy="3624262"/>
          </a:xfrm>
        </p:grpSpPr>
        <p:pic>
          <p:nvPicPr>
            <p:cNvPr id="28679" name="Picture 4" descr="mp gold"/>
            <p:cNvPicPr>
              <a:picLocks noChangeAspect="1" noChangeArrowheads="1"/>
            </p:cNvPicPr>
            <p:nvPr/>
          </p:nvPicPr>
          <p:blipFill>
            <a:blip r:embed="rId3">
              <a:extLst>
                <a:ext uri="{28A0092B-C50C-407E-A947-70E740481C1C}">
                  <a14:useLocalDpi xmlns:a14="http://schemas.microsoft.com/office/drawing/2010/main" val="0"/>
                </a:ext>
              </a:extLst>
            </a:blip>
            <a:srcRect l="5000" b="7195"/>
            <a:stretch>
              <a:fillRect/>
            </a:stretch>
          </p:blipFill>
          <p:spPr bwMode="auto">
            <a:xfrm>
              <a:off x="2400300" y="1633538"/>
              <a:ext cx="4343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0" name="TextBox 6"/>
            <p:cNvSpPr txBox="1">
              <a:spLocks noChangeArrowheads="1"/>
            </p:cNvSpPr>
            <p:nvPr/>
          </p:nvSpPr>
          <p:spPr bwMode="auto">
            <a:xfrm>
              <a:off x="2286000" y="4867376"/>
              <a:ext cx="4572000" cy="24622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600" dirty="0"/>
                <a:t>                      Particle diameter (nm) </a:t>
              </a:r>
            </a:p>
          </p:txBody>
        </p:sp>
        <p:sp>
          <p:nvSpPr>
            <p:cNvPr id="28681" name="TextBox 7"/>
            <p:cNvSpPr txBox="1">
              <a:spLocks noChangeArrowheads="1"/>
            </p:cNvSpPr>
            <p:nvPr/>
          </p:nvSpPr>
          <p:spPr bwMode="auto">
            <a:xfrm rot="16200000">
              <a:off x="500062" y="3336131"/>
              <a:ext cx="3505200" cy="338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600" dirty="0"/>
                <a:t>                Melting point (K)</a:t>
              </a:r>
            </a:p>
          </p:txBody>
        </p:sp>
      </p:grpSp>
      <p:sp>
        <p:nvSpPr>
          <p:cNvPr id="30722" name="Rectangle 2"/>
          <p:cNvSpPr>
            <a:spLocks noGrp="1" noChangeArrowheads="1"/>
          </p:cNvSpPr>
          <p:nvPr>
            <p:ph type="title"/>
          </p:nvPr>
        </p:nvSpPr>
        <p:spPr>
          <a:xfrm>
            <a:off x="0" y="0"/>
            <a:ext cx="9144000" cy="1097280"/>
          </a:xfrm>
        </p:spPr>
        <p:txBody>
          <a:bodyPr/>
          <a:lstStyle/>
          <a:p>
            <a:pPr>
              <a:defRPr/>
            </a:pPr>
            <a:r>
              <a:rPr lang="en-US" dirty="0" smtClean="0"/>
              <a:t>Melting Points</a:t>
            </a:r>
          </a:p>
        </p:txBody>
      </p:sp>
      <p:sp>
        <p:nvSpPr>
          <p:cNvPr id="41987" name="Rectangle 3"/>
          <p:cNvSpPr>
            <a:spLocks noGrp="1" noChangeArrowheads="1"/>
          </p:cNvSpPr>
          <p:nvPr>
            <p:ph idx="1"/>
          </p:nvPr>
        </p:nvSpPr>
        <p:spPr>
          <a:xfrm>
            <a:off x="0" y="1600200"/>
            <a:ext cx="9144000" cy="4144963"/>
          </a:xfrm>
        </p:spPr>
        <p:txBody>
          <a:bodyPr>
            <a:normAutofit/>
          </a:bodyPr>
          <a:lstStyle/>
          <a:p>
            <a:r>
              <a:rPr lang="en-US" sz="2800" dirty="0" smtClean="0"/>
              <a:t>Lower melting point for nanostructures &lt;100 nm</a:t>
            </a:r>
          </a:p>
          <a:p>
            <a:r>
              <a:rPr lang="en-US" sz="2800" dirty="0" smtClean="0"/>
              <a:t>Surface energy increases as size decreases</a:t>
            </a:r>
          </a:p>
        </p:txBody>
      </p:sp>
      <p:sp>
        <p:nvSpPr>
          <p:cNvPr id="5" name="Slide Number Placeholder 4"/>
          <p:cNvSpPr>
            <a:spLocks noGrp="1"/>
          </p:cNvSpPr>
          <p:nvPr>
            <p:ph type="sldNum" sz="quarter" idx="12"/>
          </p:nvPr>
        </p:nvSpPr>
        <p:spPr/>
        <p:txBody>
          <a:bodyPr/>
          <a:lstStyle/>
          <a:p>
            <a:fld id="{933591AE-FACB-47FB-8AAC-14349F9948F4}" type="slidenum">
              <a:rPr lang="en-US" smtClean="0"/>
              <a:t>11</a:t>
            </a:fld>
            <a:endParaRPr lang="en-US" dirty="0"/>
          </a:p>
        </p:txBody>
      </p:sp>
      <p:sp>
        <p:nvSpPr>
          <p:cNvPr id="28676" name="Rectangle 5"/>
          <p:cNvSpPr>
            <a:spLocks noChangeArrowheads="1"/>
          </p:cNvSpPr>
          <p:nvPr/>
        </p:nvSpPr>
        <p:spPr bwMode="auto">
          <a:xfrm>
            <a:off x="1866868" y="6115774"/>
            <a:ext cx="541026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ctr" eaLnBrk="0" hangingPunct="0"/>
            <a:r>
              <a:rPr lang="en-US" sz="1200" dirty="0" err="1">
                <a:latin typeface="Tahoma" pitchFamily="34" charset="0"/>
              </a:rPr>
              <a:t>Ichimose</a:t>
            </a:r>
            <a:r>
              <a:rPr lang="en-US" sz="1200" dirty="0">
                <a:latin typeface="Tahoma" pitchFamily="34" charset="0"/>
              </a:rPr>
              <a:t>, N. et al. </a:t>
            </a:r>
            <a:r>
              <a:rPr lang="en-US" sz="1200" i="1" dirty="0">
                <a:latin typeface="Tahoma" pitchFamily="34" charset="0"/>
              </a:rPr>
              <a:t>Superfine Particle Technology </a:t>
            </a:r>
            <a:r>
              <a:rPr lang="en-US" sz="1200" dirty="0">
                <a:latin typeface="Tahoma" pitchFamily="34" charset="0"/>
              </a:rPr>
              <a:t>Springer-</a:t>
            </a:r>
            <a:r>
              <a:rPr lang="en-US" sz="1200" dirty="0" err="1">
                <a:latin typeface="Tahoma" pitchFamily="34" charset="0"/>
              </a:rPr>
              <a:t>Verlag</a:t>
            </a:r>
            <a:r>
              <a:rPr lang="en-US" sz="1200" dirty="0">
                <a:latin typeface="Tahoma" pitchFamily="34" charset="0"/>
              </a:rPr>
              <a:t> London, </a:t>
            </a:r>
            <a:r>
              <a:rPr lang="en-US" sz="1200" dirty="0" smtClean="0">
                <a:latin typeface="Tahoma" pitchFamily="34" charset="0"/>
              </a:rPr>
              <a:t>1992.</a:t>
            </a:r>
            <a:endParaRPr 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0"/>
            <a:ext cx="9144000" cy="1097280"/>
          </a:xfrm>
        </p:spPr>
        <p:txBody>
          <a:bodyPr>
            <a:normAutofit/>
          </a:bodyPr>
          <a:lstStyle/>
          <a:p>
            <a:pPr>
              <a:defRPr/>
            </a:pPr>
            <a:r>
              <a:rPr lang="en-US" dirty="0" smtClean="0"/>
              <a:t>Electrical Properties</a:t>
            </a:r>
          </a:p>
        </p:txBody>
      </p:sp>
      <p:sp>
        <p:nvSpPr>
          <p:cNvPr id="32771" name="Rectangle 3"/>
          <p:cNvSpPr>
            <a:spLocks noGrp="1" noChangeArrowheads="1"/>
          </p:cNvSpPr>
          <p:nvPr>
            <p:ph idx="1"/>
          </p:nvPr>
        </p:nvSpPr>
        <p:spPr>
          <a:xfrm>
            <a:off x="0" y="1600200"/>
            <a:ext cx="9144000" cy="669924"/>
          </a:xfrm>
        </p:spPr>
        <p:txBody>
          <a:bodyPr>
            <a:normAutofit/>
          </a:bodyPr>
          <a:lstStyle/>
          <a:p>
            <a:pPr>
              <a:buFontTx/>
              <a:buNone/>
            </a:pPr>
            <a:r>
              <a:rPr lang="en-US" sz="2800" dirty="0" smtClean="0"/>
              <a:t>Band gap increases as particle size decreases</a:t>
            </a:r>
          </a:p>
        </p:txBody>
      </p:sp>
      <p:sp>
        <p:nvSpPr>
          <p:cNvPr id="2" name="Slide Number Placeholder 1"/>
          <p:cNvSpPr>
            <a:spLocks noGrp="1"/>
          </p:cNvSpPr>
          <p:nvPr>
            <p:ph type="sldNum" sz="quarter" idx="12"/>
          </p:nvPr>
        </p:nvSpPr>
        <p:spPr/>
        <p:txBody>
          <a:bodyPr/>
          <a:lstStyle/>
          <a:p>
            <a:fld id="{933591AE-FACB-47FB-8AAC-14349F9948F4}" type="slidenum">
              <a:rPr lang="en-US" smtClean="0"/>
              <a:t>12</a:t>
            </a:fld>
            <a:endParaRPr lang="en-US"/>
          </a:p>
        </p:txBody>
      </p:sp>
      <p:sp>
        <p:nvSpPr>
          <p:cNvPr id="31756" name="Line 12"/>
          <p:cNvSpPr>
            <a:spLocks noChangeShapeType="1"/>
          </p:cNvSpPr>
          <p:nvPr/>
        </p:nvSpPr>
        <p:spPr bwMode="auto">
          <a:xfrm flipV="1">
            <a:off x="717550" y="2498725"/>
            <a:ext cx="0" cy="2743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757" name="Text Box 13"/>
          <p:cNvSpPr txBox="1">
            <a:spLocks noChangeArrowheads="1"/>
          </p:cNvSpPr>
          <p:nvPr/>
        </p:nvSpPr>
        <p:spPr bwMode="auto">
          <a:xfrm>
            <a:off x="381000" y="3717925"/>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a:t>E</a:t>
            </a:r>
          </a:p>
        </p:txBody>
      </p:sp>
      <p:grpSp>
        <p:nvGrpSpPr>
          <p:cNvPr id="9" name="Group 8"/>
          <p:cNvGrpSpPr/>
          <p:nvPr/>
        </p:nvGrpSpPr>
        <p:grpSpPr>
          <a:xfrm>
            <a:off x="1022350" y="2422525"/>
            <a:ext cx="838200" cy="3600136"/>
            <a:chOff x="1022350" y="2422525"/>
            <a:chExt cx="838200" cy="3600136"/>
          </a:xfrm>
        </p:grpSpPr>
        <p:sp>
          <p:nvSpPr>
            <p:cNvPr id="47108" name="Rectangle 4"/>
            <p:cNvSpPr>
              <a:spLocks noChangeArrowheads="1"/>
            </p:cNvSpPr>
            <p:nvPr/>
          </p:nvSpPr>
          <p:spPr bwMode="auto">
            <a:xfrm>
              <a:off x="1022350" y="4403725"/>
              <a:ext cx="838200" cy="914400"/>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47112" name="Rectangle 8"/>
            <p:cNvSpPr>
              <a:spLocks noChangeArrowheads="1"/>
            </p:cNvSpPr>
            <p:nvPr/>
          </p:nvSpPr>
          <p:spPr bwMode="auto">
            <a:xfrm>
              <a:off x="1022350" y="2422525"/>
              <a:ext cx="838200" cy="1981200"/>
            </a:xfrm>
            <a:prstGeom prst="rect">
              <a:avLst/>
            </a:prstGeom>
            <a:solidFill>
              <a:srgbClr val="FF6600"/>
            </a:solidFill>
            <a:ln w="9525">
              <a:solidFill>
                <a:schemeClr val="tx1"/>
              </a:solidFill>
              <a:miter lim="800000"/>
              <a:headEnd/>
              <a:tailEnd/>
            </a:ln>
          </p:spPr>
          <p:txBody>
            <a:bodyPr wrap="none" anchor="ctr"/>
            <a:lstStyle/>
            <a:p>
              <a:endParaRPr lang="en-US"/>
            </a:p>
          </p:txBody>
        </p:sp>
        <p:sp>
          <p:nvSpPr>
            <p:cNvPr id="21" name="Text Box 14"/>
            <p:cNvSpPr txBox="1">
              <a:spLocks noChangeArrowheads="1"/>
            </p:cNvSpPr>
            <p:nvPr/>
          </p:nvSpPr>
          <p:spPr bwMode="auto">
            <a:xfrm>
              <a:off x="1165733" y="5745662"/>
              <a:ext cx="5514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dirty="0" smtClean="0">
                  <a:latin typeface="+mn-lt"/>
                </a:rPr>
                <a:t>Metal</a:t>
              </a:r>
            </a:p>
          </p:txBody>
        </p:sp>
      </p:grpSp>
      <p:grpSp>
        <p:nvGrpSpPr>
          <p:cNvPr id="10" name="Group 9"/>
          <p:cNvGrpSpPr/>
          <p:nvPr/>
        </p:nvGrpSpPr>
        <p:grpSpPr>
          <a:xfrm>
            <a:off x="3074001" y="2422525"/>
            <a:ext cx="852541" cy="3600136"/>
            <a:chOff x="3074001" y="2422525"/>
            <a:chExt cx="852541" cy="3600136"/>
          </a:xfrm>
        </p:grpSpPr>
        <p:sp>
          <p:nvSpPr>
            <p:cNvPr id="47109" name="Rectangle 5"/>
            <p:cNvSpPr>
              <a:spLocks noChangeArrowheads="1"/>
            </p:cNvSpPr>
            <p:nvPr/>
          </p:nvSpPr>
          <p:spPr bwMode="auto">
            <a:xfrm>
              <a:off x="3081171" y="4403725"/>
              <a:ext cx="838200" cy="914400"/>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47115" name="Rectangle 11"/>
            <p:cNvSpPr>
              <a:spLocks noChangeArrowheads="1"/>
            </p:cNvSpPr>
            <p:nvPr/>
          </p:nvSpPr>
          <p:spPr bwMode="auto">
            <a:xfrm>
              <a:off x="3081171" y="2422525"/>
              <a:ext cx="838200" cy="609600"/>
            </a:xfrm>
            <a:prstGeom prst="rect">
              <a:avLst/>
            </a:prstGeom>
            <a:solidFill>
              <a:srgbClr val="FF6600"/>
            </a:solidFill>
            <a:ln w="9525">
              <a:solidFill>
                <a:schemeClr val="tx1"/>
              </a:solidFill>
              <a:miter lim="800000"/>
              <a:headEnd/>
              <a:tailEnd/>
            </a:ln>
          </p:spPr>
          <p:txBody>
            <a:bodyPr wrap="none" anchor="ctr"/>
            <a:lstStyle/>
            <a:p>
              <a:endParaRPr lang="en-US"/>
            </a:p>
          </p:txBody>
        </p:sp>
        <p:sp>
          <p:nvSpPr>
            <p:cNvPr id="22" name="Text Box 14"/>
            <p:cNvSpPr txBox="1">
              <a:spLocks noChangeArrowheads="1"/>
            </p:cNvSpPr>
            <p:nvPr/>
          </p:nvSpPr>
          <p:spPr bwMode="auto">
            <a:xfrm>
              <a:off x="3074001" y="5745662"/>
              <a:ext cx="85254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dirty="0" smtClean="0">
                  <a:latin typeface="+mn-lt"/>
                </a:rPr>
                <a:t>Insulator</a:t>
              </a:r>
            </a:p>
          </p:txBody>
        </p:sp>
      </p:grpSp>
      <p:grpSp>
        <p:nvGrpSpPr>
          <p:cNvPr id="11" name="Group 10"/>
          <p:cNvGrpSpPr/>
          <p:nvPr/>
        </p:nvGrpSpPr>
        <p:grpSpPr>
          <a:xfrm>
            <a:off x="4833013" y="2422525"/>
            <a:ext cx="1522596" cy="3600136"/>
            <a:chOff x="4833013" y="2422525"/>
            <a:chExt cx="1522596" cy="3600136"/>
          </a:xfrm>
        </p:grpSpPr>
        <p:sp>
          <p:nvSpPr>
            <p:cNvPr id="47110" name="Rectangle 6"/>
            <p:cNvSpPr>
              <a:spLocks noChangeArrowheads="1"/>
            </p:cNvSpPr>
            <p:nvPr/>
          </p:nvSpPr>
          <p:spPr bwMode="auto">
            <a:xfrm>
              <a:off x="5175211" y="4403725"/>
              <a:ext cx="838200" cy="914400"/>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47114" name="Rectangle 10"/>
            <p:cNvSpPr>
              <a:spLocks noChangeArrowheads="1"/>
            </p:cNvSpPr>
            <p:nvPr/>
          </p:nvSpPr>
          <p:spPr bwMode="auto">
            <a:xfrm>
              <a:off x="5175211" y="2422525"/>
              <a:ext cx="838200" cy="1524000"/>
            </a:xfrm>
            <a:prstGeom prst="rect">
              <a:avLst/>
            </a:prstGeom>
            <a:solidFill>
              <a:srgbClr val="FF6600"/>
            </a:solidFill>
            <a:ln w="9525">
              <a:solidFill>
                <a:schemeClr val="tx1"/>
              </a:solidFill>
              <a:miter lim="800000"/>
              <a:headEnd/>
              <a:tailEnd/>
            </a:ln>
          </p:spPr>
          <p:txBody>
            <a:bodyPr wrap="none" anchor="ctr"/>
            <a:lstStyle/>
            <a:p>
              <a:endParaRPr lang="en-US"/>
            </a:p>
          </p:txBody>
        </p:sp>
        <p:sp>
          <p:nvSpPr>
            <p:cNvPr id="23" name="Text Box 14"/>
            <p:cNvSpPr txBox="1">
              <a:spLocks noChangeArrowheads="1"/>
            </p:cNvSpPr>
            <p:nvPr/>
          </p:nvSpPr>
          <p:spPr bwMode="auto">
            <a:xfrm>
              <a:off x="4833013" y="5745662"/>
              <a:ext cx="15225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dirty="0" smtClean="0">
                  <a:latin typeface="+mn-lt"/>
                </a:rPr>
                <a:t>Semi-conductor</a:t>
              </a:r>
            </a:p>
          </p:txBody>
        </p:sp>
      </p:grpSp>
      <p:grpSp>
        <p:nvGrpSpPr>
          <p:cNvPr id="12" name="Group 11"/>
          <p:cNvGrpSpPr/>
          <p:nvPr/>
        </p:nvGrpSpPr>
        <p:grpSpPr>
          <a:xfrm>
            <a:off x="6744425" y="2422525"/>
            <a:ext cx="1862433" cy="3600136"/>
            <a:chOff x="6744425" y="2422525"/>
            <a:chExt cx="1862433" cy="3600136"/>
          </a:xfrm>
        </p:grpSpPr>
        <p:sp>
          <p:nvSpPr>
            <p:cNvPr id="47111" name="Rectangle 7"/>
            <p:cNvSpPr>
              <a:spLocks noChangeArrowheads="1"/>
            </p:cNvSpPr>
            <p:nvPr/>
          </p:nvSpPr>
          <p:spPr bwMode="auto">
            <a:xfrm>
              <a:off x="7256541" y="4403725"/>
              <a:ext cx="838200" cy="914400"/>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47113" name="Rectangle 9"/>
            <p:cNvSpPr>
              <a:spLocks noChangeArrowheads="1"/>
            </p:cNvSpPr>
            <p:nvPr/>
          </p:nvSpPr>
          <p:spPr bwMode="auto">
            <a:xfrm>
              <a:off x="7256541" y="2422525"/>
              <a:ext cx="838200" cy="990600"/>
            </a:xfrm>
            <a:prstGeom prst="rect">
              <a:avLst/>
            </a:prstGeom>
            <a:solidFill>
              <a:srgbClr val="FF6600"/>
            </a:solidFill>
            <a:ln w="9525">
              <a:solidFill>
                <a:schemeClr val="tx1"/>
              </a:solidFill>
              <a:miter lim="800000"/>
              <a:headEnd/>
              <a:tailEnd/>
            </a:ln>
          </p:spPr>
          <p:txBody>
            <a:bodyPr wrap="none" anchor="ctr"/>
            <a:lstStyle/>
            <a:p>
              <a:endParaRPr lang="en-US"/>
            </a:p>
          </p:txBody>
        </p:sp>
        <p:sp>
          <p:nvSpPr>
            <p:cNvPr id="24" name="Text Box 14"/>
            <p:cNvSpPr txBox="1">
              <a:spLocks noChangeArrowheads="1"/>
            </p:cNvSpPr>
            <p:nvPr/>
          </p:nvSpPr>
          <p:spPr bwMode="auto">
            <a:xfrm>
              <a:off x="6744425" y="5745662"/>
              <a:ext cx="18624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dirty="0" smtClean="0">
                  <a:latin typeface="+mn-lt"/>
                </a:rPr>
                <a:t>NP Semi-conductor</a:t>
              </a: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163"/>
            <a:ext cx="9144000" cy="1219200"/>
          </a:xfrm>
        </p:spPr>
        <p:txBody>
          <a:bodyPr/>
          <a:lstStyle/>
          <a:p>
            <a:pPr>
              <a:defRPr/>
            </a:pPr>
            <a:r>
              <a:rPr lang="en-US" dirty="0" smtClean="0"/>
              <a:t>Particles &amp; Light</a:t>
            </a:r>
            <a:endParaRPr lang="en-US" dirty="0"/>
          </a:p>
        </p:txBody>
      </p:sp>
      <p:sp>
        <p:nvSpPr>
          <p:cNvPr id="35843" name="Content Placeholder 2"/>
          <p:cNvSpPr>
            <a:spLocks noGrp="1"/>
          </p:cNvSpPr>
          <p:nvPr>
            <p:ph idx="1"/>
          </p:nvPr>
        </p:nvSpPr>
        <p:spPr>
          <a:xfrm>
            <a:off x="0" y="1600200"/>
            <a:ext cx="9144000" cy="2834821"/>
          </a:xfrm>
        </p:spPr>
        <p:txBody>
          <a:bodyPr>
            <a:noAutofit/>
          </a:bodyPr>
          <a:lstStyle/>
          <a:p>
            <a:pPr>
              <a:buFont typeface="Wingdings 2" pitchFamily="18" charset="2"/>
              <a:buNone/>
            </a:pPr>
            <a:r>
              <a:rPr lang="en-US" sz="2800" dirty="0" smtClean="0"/>
              <a:t>Particles interact differently with light </a:t>
            </a:r>
          </a:p>
          <a:p>
            <a:pPr>
              <a:buFont typeface="Wingdings 2" pitchFamily="18" charset="2"/>
              <a:buNone/>
            </a:pPr>
            <a:endParaRPr lang="en-US" sz="2800" dirty="0" smtClean="0"/>
          </a:p>
          <a:p>
            <a:pPr>
              <a:buFont typeface="Wingdings 2" pitchFamily="18" charset="2"/>
              <a:buNone/>
            </a:pPr>
            <a:endParaRPr lang="en-US" sz="2800" dirty="0"/>
          </a:p>
          <a:p>
            <a:pPr>
              <a:buFont typeface="Wingdings 2" pitchFamily="18" charset="2"/>
              <a:buNone/>
            </a:pPr>
            <a:endParaRPr lang="en-US" sz="2800" dirty="0" smtClean="0"/>
          </a:p>
        </p:txBody>
      </p:sp>
      <p:sp>
        <p:nvSpPr>
          <p:cNvPr id="6" name="Slide Number Placeholder 5"/>
          <p:cNvSpPr>
            <a:spLocks noGrp="1"/>
          </p:cNvSpPr>
          <p:nvPr>
            <p:ph type="sldNum" sz="quarter" idx="12"/>
          </p:nvPr>
        </p:nvSpPr>
        <p:spPr/>
        <p:txBody>
          <a:bodyPr/>
          <a:lstStyle/>
          <a:p>
            <a:fld id="{933591AE-FACB-47FB-8AAC-14349F9948F4}" type="slidenum">
              <a:rPr lang="en-US" smtClean="0"/>
              <a:t>13</a:t>
            </a:fld>
            <a:endParaRPr lang="en-US"/>
          </a:p>
        </p:txBody>
      </p:sp>
      <p:sp>
        <p:nvSpPr>
          <p:cNvPr id="32773" name="Rectangle 12"/>
          <p:cNvSpPr>
            <a:spLocks noChangeArrowheads="1"/>
          </p:cNvSpPr>
          <p:nvPr/>
        </p:nvSpPr>
        <p:spPr bwMode="auto">
          <a:xfrm>
            <a:off x="990600" y="4229418"/>
            <a:ext cx="7162800" cy="38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r>
              <a:rPr lang="en-US" sz="1000" i="1" dirty="0"/>
              <a:t>Militaries Study Animals for Cutting-Edge Camouflage. James Owen in England for National Geographic News March 12, 2003, Proc. R. Soc. </a:t>
            </a:r>
            <a:r>
              <a:rPr lang="en-US" sz="1000" i="1" dirty="0" err="1"/>
              <a:t>Lond</a:t>
            </a:r>
            <a:r>
              <a:rPr lang="en-US" sz="1000" i="1" dirty="0"/>
              <a:t>. B (1999) 266, 1403-1411</a:t>
            </a:r>
          </a:p>
          <a:p>
            <a:pPr>
              <a:spcBef>
                <a:spcPct val="50000"/>
              </a:spcBef>
            </a:pPr>
            <a:endParaRPr lang="en-US" sz="1200" dirty="0">
              <a:latin typeface="Times New Roman" pitchFamily="18" charset="0"/>
            </a:endParaRPr>
          </a:p>
        </p:txBody>
      </p:sp>
      <p:grpSp>
        <p:nvGrpSpPr>
          <p:cNvPr id="7" name="Group 6"/>
          <p:cNvGrpSpPr/>
          <p:nvPr/>
        </p:nvGrpSpPr>
        <p:grpSpPr>
          <a:xfrm>
            <a:off x="990600" y="2290762"/>
            <a:ext cx="7239000" cy="1976438"/>
            <a:chOff x="990600" y="2290762"/>
            <a:chExt cx="7239000" cy="1976438"/>
          </a:xfrm>
        </p:grpSpPr>
        <p:pic>
          <p:nvPicPr>
            <p:cNvPr id="32776" name="Picture 2" descr="Blue morpho butterfly"/>
            <p:cNvPicPr>
              <a:picLocks noChangeAspect="1" noChangeArrowheads="1"/>
            </p:cNvPicPr>
            <p:nvPr/>
          </p:nvPicPr>
          <p:blipFill>
            <a:blip r:embed="rId2">
              <a:extLst>
                <a:ext uri="{28A0092B-C50C-407E-A947-70E740481C1C}">
                  <a14:useLocalDpi xmlns:a14="http://schemas.microsoft.com/office/drawing/2010/main" val="0"/>
                </a:ext>
              </a:extLst>
            </a:blip>
            <a:srcRect l="10289" r="12540"/>
            <a:stretch>
              <a:fillRect/>
            </a:stretch>
          </p:blipFill>
          <p:spPr bwMode="auto">
            <a:xfrm>
              <a:off x="990600" y="2298379"/>
              <a:ext cx="1828800" cy="159200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7" name="Picture 3" descr="SEMscale220x"/>
            <p:cNvPicPr>
              <a:picLocks noChangeAspect="1" noChangeArrowheads="1"/>
            </p:cNvPicPr>
            <p:nvPr/>
          </p:nvPicPr>
          <p:blipFill>
            <a:blip r:embed="rId3">
              <a:extLst>
                <a:ext uri="{28A0092B-C50C-407E-A947-70E740481C1C}">
                  <a14:useLocalDpi xmlns:a14="http://schemas.microsoft.com/office/drawing/2010/main" val="0"/>
                </a:ext>
              </a:extLst>
            </a:blip>
            <a:srcRect t="10286"/>
            <a:stretch>
              <a:fillRect/>
            </a:stretch>
          </p:blipFill>
          <p:spPr bwMode="auto">
            <a:xfrm>
              <a:off x="2898359" y="2298379"/>
              <a:ext cx="1463040" cy="1592006"/>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8" name="Picture 4" descr="SEMscale5000x"/>
            <p:cNvPicPr>
              <a:picLocks noChangeAspect="1" noChangeArrowheads="1"/>
            </p:cNvPicPr>
            <p:nvPr/>
          </p:nvPicPr>
          <p:blipFill>
            <a:blip r:embed="rId4">
              <a:extLst>
                <a:ext uri="{28A0092B-C50C-407E-A947-70E740481C1C}">
                  <a14:useLocalDpi xmlns:a14="http://schemas.microsoft.com/office/drawing/2010/main" val="0"/>
                </a:ext>
              </a:extLst>
            </a:blip>
            <a:srcRect l="6061"/>
            <a:stretch>
              <a:fillRect/>
            </a:stretch>
          </p:blipFill>
          <p:spPr bwMode="auto">
            <a:xfrm>
              <a:off x="4440358" y="2290762"/>
              <a:ext cx="1881484" cy="160020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2779" name="Picture 5" descr="SEMscale20000x"/>
            <p:cNvPicPr>
              <a:picLocks noChangeAspect="1" noChangeArrowheads="1"/>
            </p:cNvPicPr>
            <p:nvPr/>
          </p:nvPicPr>
          <p:blipFill>
            <a:blip r:embed="rId5">
              <a:extLst>
                <a:ext uri="{28A0092B-C50C-407E-A947-70E740481C1C}">
                  <a14:useLocalDpi xmlns:a14="http://schemas.microsoft.com/office/drawing/2010/main" val="0"/>
                </a:ext>
              </a:extLst>
            </a:blip>
            <a:srcRect r="9091"/>
            <a:stretch>
              <a:fillRect/>
            </a:stretch>
          </p:blipFill>
          <p:spPr bwMode="auto">
            <a:xfrm>
              <a:off x="6400800" y="2290762"/>
              <a:ext cx="1828800" cy="1607239"/>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2780" name="Text Box 8"/>
            <p:cNvSpPr txBox="1">
              <a:spLocks noChangeArrowheads="1"/>
            </p:cNvSpPr>
            <p:nvPr/>
          </p:nvSpPr>
          <p:spPr bwMode="auto">
            <a:xfrm>
              <a:off x="3268242" y="3898001"/>
              <a:ext cx="723275" cy="369199"/>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dirty="0"/>
                <a:t>220X</a:t>
              </a:r>
            </a:p>
          </p:txBody>
        </p:sp>
        <p:sp>
          <p:nvSpPr>
            <p:cNvPr id="32781" name="Text Box 9"/>
            <p:cNvSpPr txBox="1">
              <a:spLocks noChangeArrowheads="1"/>
            </p:cNvSpPr>
            <p:nvPr/>
          </p:nvSpPr>
          <p:spPr bwMode="auto">
            <a:xfrm>
              <a:off x="1671603" y="3898001"/>
              <a:ext cx="466794" cy="369199"/>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dirty="0"/>
                <a:t>1X</a:t>
              </a:r>
            </a:p>
          </p:txBody>
        </p:sp>
        <p:sp>
          <p:nvSpPr>
            <p:cNvPr id="32782" name="Text Box 8"/>
            <p:cNvSpPr txBox="1">
              <a:spLocks noChangeArrowheads="1"/>
            </p:cNvSpPr>
            <p:nvPr/>
          </p:nvSpPr>
          <p:spPr bwMode="auto">
            <a:xfrm>
              <a:off x="6793262" y="3898001"/>
              <a:ext cx="1043876" cy="369199"/>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dirty="0"/>
                <a:t>20,000X</a:t>
              </a:r>
            </a:p>
          </p:txBody>
        </p:sp>
        <p:sp>
          <p:nvSpPr>
            <p:cNvPr id="32783" name="Text Box 9"/>
            <p:cNvSpPr txBox="1">
              <a:spLocks noChangeArrowheads="1"/>
            </p:cNvSpPr>
            <p:nvPr/>
          </p:nvSpPr>
          <p:spPr bwMode="auto">
            <a:xfrm>
              <a:off x="4955343" y="3898001"/>
              <a:ext cx="851515" cy="369199"/>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t>5000X</a:t>
              </a:r>
            </a:p>
          </p:txBody>
        </p:sp>
      </p:grpSp>
      <p:sp>
        <p:nvSpPr>
          <p:cNvPr id="24" name="Content Placeholder 2"/>
          <p:cNvSpPr txBox="1">
            <a:spLocks/>
          </p:cNvSpPr>
          <p:nvPr/>
        </p:nvSpPr>
        <p:spPr bwMode="auto">
          <a:xfrm>
            <a:off x="0" y="4492625"/>
            <a:ext cx="9144000" cy="1146175"/>
          </a:xfrm>
          <a:prstGeom prst="rect">
            <a:avLst/>
          </a:prstGeom>
        </p:spPr>
        <p:txBody>
          <a:bodyPr vert="horz" lIns="91440" tIns="45720" rIns="91440" bIns="45720" rtlCol="0">
            <a:noAutofit/>
          </a:bodyPr>
          <a:lstStyle>
            <a:lvl1pPr marL="233363" indent="0">
              <a:spcBef>
                <a:spcPct val="20000"/>
              </a:spcBef>
              <a:spcAft>
                <a:spcPts val="600"/>
              </a:spcAft>
              <a:buFont typeface="Wingdings 2" pitchFamily="18" charset="2"/>
              <a:buNone/>
              <a:defRPr sz="2800"/>
            </a:lvl1pPr>
            <a:lvl2pPr marL="742950" indent="-285750">
              <a:spcBef>
                <a:spcPct val="20000"/>
              </a:spcBef>
              <a:spcAft>
                <a:spcPts val="600"/>
              </a:spcAft>
              <a:buFont typeface="Arial" pitchFamily="34" charset="0"/>
              <a:buChar char="•"/>
              <a:defRPr sz="2800"/>
            </a:lvl2pPr>
            <a:lvl3pPr marL="1143000" indent="-228600">
              <a:spcBef>
                <a:spcPct val="20000"/>
              </a:spcBef>
              <a:spcAft>
                <a:spcPts val="600"/>
              </a:spcAft>
              <a:buFont typeface="Arial" pitchFamily="34" charset="0"/>
              <a:buChar char="•"/>
              <a:defRPr sz="2400"/>
            </a:lvl3pPr>
            <a:lvl4pPr marL="1600200" indent="-228600">
              <a:spcBef>
                <a:spcPct val="20000"/>
              </a:spcBef>
              <a:spcAft>
                <a:spcPts val="600"/>
              </a:spcAft>
              <a:buFont typeface="Arial" pitchFamily="34" charset="0"/>
              <a:buChar char="•"/>
              <a:defRPr sz="2000"/>
            </a:lvl4pPr>
            <a:lvl5pPr marL="2057400" indent="-228600">
              <a:spcBef>
                <a:spcPct val="20000"/>
              </a:spcBef>
              <a:spcAft>
                <a:spcPts val="600"/>
              </a:spcAft>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dirty="0"/>
              <a:t>Structures are smaller than wavelength of visible light</a:t>
            </a:r>
          </a:p>
          <a:p>
            <a:pPr lvl="1">
              <a:spcBef>
                <a:spcPts val="0"/>
              </a:spcBef>
              <a:defRPr/>
            </a:pPr>
            <a:r>
              <a:rPr lang="en-US" sz="2200" dirty="0"/>
              <a:t>Photonic Crystals</a:t>
            </a:r>
          </a:p>
          <a:p>
            <a:pPr lvl="1">
              <a:spcBef>
                <a:spcPts val="0"/>
              </a:spcBef>
              <a:defRPr/>
            </a:pPr>
            <a:r>
              <a:rPr lang="en-US" sz="2200" dirty="0"/>
              <a:t>Surface Plasmon Resonance</a:t>
            </a:r>
          </a:p>
          <a:p>
            <a:pPr lvl="1">
              <a:spcBef>
                <a:spcPts val="0"/>
              </a:spcBef>
              <a:defRPr/>
            </a:pPr>
            <a:r>
              <a:rPr lang="en-US" sz="2200" dirty="0"/>
              <a:t>Quantum Dot Fluorescence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0"/>
            <a:ext cx="9144000" cy="1097280"/>
          </a:xfrm>
        </p:spPr>
        <p:txBody>
          <a:bodyPr/>
          <a:lstStyle/>
          <a:p>
            <a:pPr>
              <a:defRPr/>
            </a:pPr>
            <a:r>
              <a:rPr lang="en-US" smtClean="0"/>
              <a:t>Optical Properties</a:t>
            </a:r>
          </a:p>
        </p:txBody>
      </p:sp>
      <p:sp>
        <p:nvSpPr>
          <p:cNvPr id="33795" name="Rectangle 3"/>
          <p:cNvSpPr>
            <a:spLocks noGrp="1" noChangeArrowheads="1"/>
          </p:cNvSpPr>
          <p:nvPr>
            <p:ph idx="1"/>
          </p:nvPr>
        </p:nvSpPr>
        <p:spPr>
          <a:xfrm>
            <a:off x="0" y="1600200"/>
            <a:ext cx="9144000" cy="4144963"/>
          </a:xfrm>
        </p:spPr>
        <p:txBody>
          <a:bodyPr>
            <a:normAutofit/>
          </a:bodyPr>
          <a:lstStyle/>
          <a:p>
            <a:pPr>
              <a:lnSpc>
                <a:spcPct val="90000"/>
              </a:lnSpc>
              <a:buFont typeface="Wingdings 2" pitchFamily="18" charset="2"/>
              <a:buNone/>
            </a:pPr>
            <a:r>
              <a:rPr lang="en-US" sz="2800" dirty="0" smtClean="0"/>
              <a:t>Surface Plasmon Resonance</a:t>
            </a:r>
          </a:p>
          <a:p>
            <a:pPr lvl="1">
              <a:lnSpc>
                <a:spcPct val="95000"/>
              </a:lnSpc>
              <a:spcBef>
                <a:spcPts val="0"/>
              </a:spcBef>
            </a:pPr>
            <a:r>
              <a:rPr lang="en-US" sz="2400" dirty="0" smtClean="0"/>
              <a:t>Interaction of light with metallic nanoparticle surfaces </a:t>
            </a:r>
          </a:p>
          <a:p>
            <a:pPr lvl="1">
              <a:lnSpc>
                <a:spcPct val="95000"/>
              </a:lnSpc>
              <a:spcBef>
                <a:spcPts val="0"/>
              </a:spcBef>
            </a:pPr>
            <a:r>
              <a:rPr lang="en-US" sz="2400" dirty="0" smtClean="0"/>
              <a:t>Coupling of free electrons and incident light</a:t>
            </a:r>
          </a:p>
          <a:p>
            <a:pPr lvl="1">
              <a:lnSpc>
                <a:spcPct val="95000"/>
              </a:lnSpc>
              <a:spcBef>
                <a:spcPts val="0"/>
              </a:spcBef>
            </a:pPr>
            <a:r>
              <a:rPr lang="en-US" sz="2400" dirty="0"/>
              <a:t>L</a:t>
            </a:r>
            <a:r>
              <a:rPr lang="en-US" sz="2400" dirty="0" smtClean="0"/>
              <a:t>ocalized coherent oscillation of electrons</a:t>
            </a:r>
          </a:p>
          <a:p>
            <a:pPr lvl="1">
              <a:lnSpc>
                <a:spcPct val="95000"/>
              </a:lnSpc>
              <a:spcBef>
                <a:spcPts val="0"/>
              </a:spcBef>
            </a:pPr>
            <a:r>
              <a:rPr lang="en-US" sz="2400" dirty="0" smtClean="0"/>
              <a:t>Tunable optical properties of nanostructures; depends on size, shape, composition, and environment</a:t>
            </a:r>
          </a:p>
          <a:p>
            <a:pPr marL="457200" lvl="1" indent="0">
              <a:lnSpc>
                <a:spcPct val="95000"/>
              </a:lnSpc>
              <a:spcBef>
                <a:spcPts val="0"/>
              </a:spcBef>
              <a:spcAft>
                <a:spcPts val="1200"/>
              </a:spcAft>
              <a:buNone/>
            </a:pPr>
            <a:endParaRPr lang="en-US" sz="2400" dirty="0" smtClean="0"/>
          </a:p>
        </p:txBody>
      </p:sp>
      <p:sp>
        <p:nvSpPr>
          <p:cNvPr id="3" name="Slide Number Placeholder 2"/>
          <p:cNvSpPr>
            <a:spLocks noGrp="1"/>
          </p:cNvSpPr>
          <p:nvPr>
            <p:ph type="sldNum" sz="quarter" idx="12"/>
          </p:nvPr>
        </p:nvSpPr>
        <p:spPr/>
        <p:txBody>
          <a:bodyPr/>
          <a:lstStyle/>
          <a:p>
            <a:fld id="{933591AE-FACB-47FB-8AAC-14349F9948F4}" type="slidenum">
              <a:rPr lang="en-US" smtClean="0"/>
              <a:t>14</a:t>
            </a:fld>
            <a:endParaRPr lang="en-US"/>
          </a:p>
        </p:txBody>
      </p:sp>
      <p:grpSp>
        <p:nvGrpSpPr>
          <p:cNvPr id="6" name="Group 5"/>
          <p:cNvGrpSpPr/>
          <p:nvPr/>
        </p:nvGrpSpPr>
        <p:grpSpPr>
          <a:xfrm>
            <a:off x="1151138" y="4150358"/>
            <a:ext cx="6841725" cy="2097725"/>
            <a:chOff x="1151138" y="4150358"/>
            <a:chExt cx="6841725" cy="2097725"/>
          </a:xfrm>
        </p:grpSpPr>
        <p:pic>
          <p:nvPicPr>
            <p:cNvPr id="2" name="Picture 1"/>
            <p:cNvPicPr>
              <a:picLocks noChangeAspect="1"/>
            </p:cNvPicPr>
            <p:nvPr/>
          </p:nvPicPr>
          <p:blipFill rotWithShape="1">
            <a:blip r:embed="rId3"/>
            <a:srcRect l="2035" t="54226" r="8721"/>
            <a:stretch/>
          </p:blipFill>
          <p:spPr>
            <a:xfrm>
              <a:off x="4728668" y="4150358"/>
              <a:ext cx="3264195" cy="2097725"/>
            </a:xfrm>
            <a:prstGeom prst="rect">
              <a:avLst/>
            </a:prstGeom>
          </p:spPr>
        </p:pic>
        <p:grpSp>
          <p:nvGrpSpPr>
            <p:cNvPr id="5" name="Group 4"/>
            <p:cNvGrpSpPr/>
            <p:nvPr/>
          </p:nvGrpSpPr>
          <p:grpSpPr>
            <a:xfrm>
              <a:off x="1151138" y="4618439"/>
              <a:ext cx="2426392" cy="1161563"/>
              <a:chOff x="1369432" y="4611916"/>
              <a:chExt cx="2426392" cy="1161563"/>
            </a:xfrm>
          </p:grpSpPr>
          <p:pic>
            <p:nvPicPr>
              <p:cNvPr id="16" name="Picture 15"/>
              <p:cNvPicPr>
                <a:picLocks noChangeAspect="1"/>
              </p:cNvPicPr>
              <p:nvPr/>
            </p:nvPicPr>
            <p:blipFill rotWithShape="1">
              <a:blip r:embed="rId3"/>
              <a:srcRect t="3331" r="16714" b="64847"/>
              <a:stretch/>
            </p:blipFill>
            <p:spPr>
              <a:xfrm>
                <a:off x="1369432" y="4611916"/>
                <a:ext cx="2426392" cy="1161563"/>
              </a:xfrm>
              <a:prstGeom prst="rect">
                <a:avLst/>
              </a:prstGeom>
            </p:spPr>
          </p:pic>
          <p:sp>
            <p:nvSpPr>
              <p:cNvPr id="4" name="Rectangle 3"/>
              <p:cNvSpPr/>
              <p:nvPr/>
            </p:nvSpPr>
            <p:spPr>
              <a:xfrm>
                <a:off x="3419727" y="4611916"/>
                <a:ext cx="314075" cy="163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521151" y="5514353"/>
                <a:ext cx="212652" cy="230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0"/>
            <a:ext cx="9144000" cy="1097280"/>
          </a:xfrm>
        </p:spPr>
        <p:txBody>
          <a:bodyPr>
            <a:normAutofit/>
          </a:bodyPr>
          <a:lstStyle/>
          <a:p>
            <a:pPr>
              <a:defRPr/>
            </a:pPr>
            <a:r>
              <a:rPr lang="en-US" dirty="0" smtClean="0"/>
              <a:t>Optical Properties: Quantum Dots</a:t>
            </a:r>
          </a:p>
        </p:txBody>
      </p:sp>
      <p:sp>
        <p:nvSpPr>
          <p:cNvPr id="34819" name="Rectangle 3"/>
          <p:cNvSpPr>
            <a:spLocks noGrp="1" noChangeArrowheads="1"/>
          </p:cNvSpPr>
          <p:nvPr>
            <p:ph idx="1"/>
          </p:nvPr>
        </p:nvSpPr>
        <p:spPr>
          <a:xfrm>
            <a:off x="0" y="1600201"/>
            <a:ext cx="9144000" cy="957262"/>
          </a:xfrm>
        </p:spPr>
        <p:txBody>
          <a:bodyPr/>
          <a:lstStyle/>
          <a:p>
            <a:pPr>
              <a:buFontTx/>
              <a:buNone/>
            </a:pPr>
            <a:r>
              <a:rPr lang="en-US" sz="2700" dirty="0" smtClean="0"/>
              <a:t>Band gap increases as particle size decreases</a:t>
            </a:r>
          </a:p>
        </p:txBody>
      </p:sp>
      <p:sp>
        <p:nvSpPr>
          <p:cNvPr id="5" name="Slide Number Placeholder 4"/>
          <p:cNvSpPr>
            <a:spLocks noGrp="1"/>
          </p:cNvSpPr>
          <p:nvPr>
            <p:ph type="sldNum" sz="quarter" idx="12"/>
          </p:nvPr>
        </p:nvSpPr>
        <p:spPr/>
        <p:txBody>
          <a:bodyPr/>
          <a:lstStyle/>
          <a:p>
            <a:fld id="{933591AE-FACB-47FB-8AAC-14349F9948F4}" type="slidenum">
              <a:rPr lang="en-US" smtClean="0"/>
              <a:t>15</a:t>
            </a:fld>
            <a:endParaRPr lang="en-US"/>
          </a:p>
        </p:txBody>
      </p:sp>
      <p:pic>
        <p:nvPicPr>
          <p:cNvPr id="18" name="Picture 6"/>
          <p:cNvPicPr>
            <a:picLocks noChangeAspect="1" noChangeArrowheads="1"/>
          </p:cNvPicPr>
          <p:nvPr/>
        </p:nvPicPr>
        <p:blipFill>
          <a:blip r:embed="rId3">
            <a:extLst>
              <a:ext uri="{28A0092B-C50C-407E-A947-70E740481C1C}">
                <a14:useLocalDpi xmlns:a14="http://schemas.microsoft.com/office/drawing/2010/main" val="0"/>
              </a:ext>
            </a:extLst>
          </a:blip>
          <a:srcRect l="79311" r="1724"/>
          <a:stretch>
            <a:fillRect/>
          </a:stretch>
        </p:blipFill>
        <p:spPr bwMode="auto">
          <a:xfrm>
            <a:off x="10485120" y="2847975"/>
            <a:ext cx="838200" cy="201295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137160" y="2422525"/>
            <a:ext cx="5575141" cy="3450300"/>
            <a:chOff x="137160" y="2422525"/>
            <a:chExt cx="5575141" cy="3450300"/>
          </a:xfrm>
        </p:grpSpPr>
        <p:sp>
          <p:nvSpPr>
            <p:cNvPr id="34828" name="Line 12"/>
            <p:cNvSpPr>
              <a:spLocks noChangeShapeType="1"/>
            </p:cNvSpPr>
            <p:nvPr/>
          </p:nvSpPr>
          <p:spPr bwMode="auto">
            <a:xfrm flipV="1">
              <a:off x="473710" y="2494756"/>
              <a:ext cx="0" cy="2743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4829" name="Text Box 13"/>
            <p:cNvSpPr txBox="1">
              <a:spLocks noChangeArrowheads="1"/>
            </p:cNvSpPr>
            <p:nvPr/>
          </p:nvSpPr>
          <p:spPr bwMode="auto">
            <a:xfrm>
              <a:off x="137160" y="3683000"/>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b="1" dirty="0"/>
                <a:t>E</a:t>
              </a:r>
            </a:p>
          </p:txBody>
        </p:sp>
        <p:grpSp>
          <p:nvGrpSpPr>
            <p:cNvPr id="9" name="Group 8"/>
            <p:cNvGrpSpPr/>
            <p:nvPr/>
          </p:nvGrpSpPr>
          <p:grpSpPr>
            <a:xfrm>
              <a:off x="659892" y="2422525"/>
              <a:ext cx="685800" cy="2887663"/>
              <a:chOff x="697992" y="2422525"/>
              <a:chExt cx="685800" cy="2887663"/>
            </a:xfrm>
          </p:grpSpPr>
          <p:sp>
            <p:nvSpPr>
              <p:cNvPr id="35" name="Rectangle 4"/>
              <p:cNvSpPr>
                <a:spLocks noChangeArrowheads="1"/>
              </p:cNvSpPr>
              <p:nvPr/>
            </p:nvSpPr>
            <p:spPr bwMode="auto">
              <a:xfrm>
                <a:off x="697992" y="4395788"/>
                <a:ext cx="685800" cy="914400"/>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36" name="Rectangle 8"/>
              <p:cNvSpPr>
                <a:spLocks noChangeArrowheads="1"/>
              </p:cNvSpPr>
              <p:nvPr/>
            </p:nvSpPr>
            <p:spPr bwMode="auto">
              <a:xfrm>
                <a:off x="697992" y="2422525"/>
                <a:ext cx="685800" cy="1981200"/>
              </a:xfrm>
              <a:prstGeom prst="rect">
                <a:avLst/>
              </a:prstGeom>
              <a:solidFill>
                <a:srgbClr val="FF6600"/>
              </a:solidFill>
              <a:ln w="9525">
                <a:solidFill>
                  <a:schemeClr val="tx1"/>
                </a:solidFill>
                <a:miter lim="800000"/>
                <a:headEnd/>
                <a:tailEnd/>
              </a:ln>
            </p:spPr>
            <p:txBody>
              <a:bodyPr wrap="none" anchor="ctr"/>
              <a:lstStyle/>
              <a:p>
                <a:endParaRPr lang="en-US"/>
              </a:p>
            </p:txBody>
          </p:sp>
        </p:grpSp>
        <p:sp>
          <p:nvSpPr>
            <p:cNvPr id="37" name="Text Box 14"/>
            <p:cNvSpPr txBox="1">
              <a:spLocks noChangeArrowheads="1"/>
            </p:cNvSpPr>
            <p:nvPr/>
          </p:nvSpPr>
          <p:spPr bwMode="auto">
            <a:xfrm>
              <a:off x="788439" y="5549659"/>
              <a:ext cx="42870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sz="1400" dirty="0" smtClean="0">
                  <a:latin typeface="+mn-lt"/>
                </a:rPr>
                <a:t>Metal</a:t>
              </a:r>
            </a:p>
          </p:txBody>
        </p:sp>
        <p:grpSp>
          <p:nvGrpSpPr>
            <p:cNvPr id="10" name="Group 9"/>
            <p:cNvGrpSpPr/>
            <p:nvPr/>
          </p:nvGrpSpPr>
          <p:grpSpPr>
            <a:xfrm>
              <a:off x="1741210" y="2422525"/>
              <a:ext cx="685800" cy="2887663"/>
              <a:chOff x="1744530" y="2422525"/>
              <a:chExt cx="685800" cy="2887663"/>
            </a:xfrm>
          </p:grpSpPr>
          <p:sp>
            <p:nvSpPr>
              <p:cNvPr id="39" name="Rectangle 5"/>
              <p:cNvSpPr>
                <a:spLocks noChangeArrowheads="1"/>
              </p:cNvSpPr>
              <p:nvPr/>
            </p:nvSpPr>
            <p:spPr bwMode="auto">
              <a:xfrm>
                <a:off x="1744530" y="4395788"/>
                <a:ext cx="685800" cy="914400"/>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40" name="Rectangle 11"/>
              <p:cNvSpPr>
                <a:spLocks noChangeArrowheads="1"/>
              </p:cNvSpPr>
              <p:nvPr/>
            </p:nvSpPr>
            <p:spPr bwMode="auto">
              <a:xfrm>
                <a:off x="1744530" y="2422525"/>
                <a:ext cx="685800" cy="609600"/>
              </a:xfrm>
              <a:prstGeom prst="rect">
                <a:avLst/>
              </a:prstGeom>
              <a:solidFill>
                <a:srgbClr val="FF6600"/>
              </a:solidFill>
              <a:ln w="9525">
                <a:solidFill>
                  <a:schemeClr val="tx1"/>
                </a:solidFill>
                <a:miter lim="800000"/>
                <a:headEnd/>
                <a:tailEnd/>
              </a:ln>
            </p:spPr>
            <p:txBody>
              <a:bodyPr wrap="none" anchor="ctr"/>
              <a:lstStyle/>
              <a:p>
                <a:endParaRPr lang="en-US"/>
              </a:p>
            </p:txBody>
          </p:sp>
        </p:grpSp>
        <p:sp>
          <p:nvSpPr>
            <p:cNvPr id="41" name="Text Box 14"/>
            <p:cNvSpPr txBox="1">
              <a:spLocks noChangeArrowheads="1"/>
            </p:cNvSpPr>
            <p:nvPr/>
          </p:nvSpPr>
          <p:spPr bwMode="auto">
            <a:xfrm>
              <a:off x="1752032" y="5549659"/>
              <a:ext cx="66415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sz="1400" dirty="0" smtClean="0">
                  <a:latin typeface="+mn-lt"/>
                </a:rPr>
                <a:t>Insulator</a:t>
              </a:r>
            </a:p>
          </p:txBody>
        </p:sp>
        <p:grpSp>
          <p:nvGrpSpPr>
            <p:cNvPr id="11" name="Group 10"/>
            <p:cNvGrpSpPr/>
            <p:nvPr/>
          </p:nvGrpSpPr>
          <p:grpSpPr>
            <a:xfrm>
              <a:off x="2822528" y="2422525"/>
              <a:ext cx="685800" cy="2887663"/>
              <a:chOff x="2838510" y="2422525"/>
              <a:chExt cx="685800" cy="2887663"/>
            </a:xfrm>
          </p:grpSpPr>
          <p:sp>
            <p:nvSpPr>
              <p:cNvPr id="43" name="Rectangle 6"/>
              <p:cNvSpPr>
                <a:spLocks noChangeArrowheads="1"/>
              </p:cNvSpPr>
              <p:nvPr/>
            </p:nvSpPr>
            <p:spPr bwMode="auto">
              <a:xfrm>
                <a:off x="2838510" y="4395788"/>
                <a:ext cx="685800" cy="914400"/>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44" name="Rectangle 10"/>
              <p:cNvSpPr>
                <a:spLocks noChangeArrowheads="1"/>
              </p:cNvSpPr>
              <p:nvPr/>
            </p:nvSpPr>
            <p:spPr bwMode="auto">
              <a:xfrm>
                <a:off x="2838510" y="2422525"/>
                <a:ext cx="685800" cy="1524000"/>
              </a:xfrm>
              <a:prstGeom prst="rect">
                <a:avLst/>
              </a:prstGeom>
              <a:solidFill>
                <a:srgbClr val="FF6600"/>
              </a:solidFill>
              <a:ln w="9525">
                <a:solidFill>
                  <a:schemeClr val="tx1"/>
                </a:solidFill>
                <a:miter lim="800000"/>
                <a:headEnd/>
                <a:tailEnd/>
              </a:ln>
            </p:spPr>
            <p:txBody>
              <a:bodyPr wrap="none" anchor="ctr"/>
              <a:lstStyle/>
              <a:p>
                <a:endParaRPr lang="en-US"/>
              </a:p>
            </p:txBody>
          </p:sp>
        </p:grpSp>
        <p:sp>
          <p:nvSpPr>
            <p:cNvPr id="45" name="Text Box 14"/>
            <p:cNvSpPr txBox="1">
              <a:spLocks noChangeArrowheads="1"/>
            </p:cNvSpPr>
            <p:nvPr/>
          </p:nvSpPr>
          <p:spPr bwMode="auto">
            <a:xfrm>
              <a:off x="2787664" y="5441938"/>
              <a:ext cx="75552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400" dirty="0" smtClean="0">
                  <a:latin typeface="+mn-lt"/>
                </a:rPr>
                <a:t>Semi-</a:t>
              </a:r>
            </a:p>
            <a:p>
              <a:pPr algn="ctr" eaLnBrk="1" hangingPunct="1"/>
              <a:r>
                <a:rPr lang="en-US" sz="1400" dirty="0" smtClean="0">
                  <a:latin typeface="+mn-lt"/>
                </a:rPr>
                <a:t>conductor</a:t>
              </a:r>
            </a:p>
          </p:txBody>
        </p:sp>
        <p:grpSp>
          <p:nvGrpSpPr>
            <p:cNvPr id="12" name="Group 11"/>
            <p:cNvGrpSpPr/>
            <p:nvPr/>
          </p:nvGrpSpPr>
          <p:grpSpPr>
            <a:xfrm>
              <a:off x="3903845" y="2422525"/>
              <a:ext cx="685800" cy="2887663"/>
              <a:chOff x="3984565" y="2422525"/>
              <a:chExt cx="685800" cy="2887663"/>
            </a:xfrm>
          </p:grpSpPr>
          <p:sp>
            <p:nvSpPr>
              <p:cNvPr id="47111" name="Rectangle 7"/>
              <p:cNvSpPr>
                <a:spLocks noChangeArrowheads="1"/>
              </p:cNvSpPr>
              <p:nvPr/>
            </p:nvSpPr>
            <p:spPr bwMode="auto">
              <a:xfrm>
                <a:off x="3984565" y="4395788"/>
                <a:ext cx="685800" cy="914400"/>
              </a:xfrm>
              <a:prstGeom prst="rect">
                <a:avLst/>
              </a:prstGeom>
              <a:solidFill>
                <a:srgbClr val="000080"/>
              </a:solidFill>
              <a:ln w="9525">
                <a:solidFill>
                  <a:schemeClr val="tx1"/>
                </a:solidFill>
                <a:miter lim="800000"/>
                <a:headEnd/>
                <a:tailEnd/>
              </a:ln>
            </p:spPr>
            <p:txBody>
              <a:bodyPr wrap="none" anchor="ctr"/>
              <a:lstStyle/>
              <a:p>
                <a:endParaRPr lang="en-US"/>
              </a:p>
            </p:txBody>
          </p:sp>
          <p:sp>
            <p:nvSpPr>
              <p:cNvPr id="17" name="Rectangle 9"/>
              <p:cNvSpPr>
                <a:spLocks noChangeArrowheads="1"/>
              </p:cNvSpPr>
              <p:nvPr/>
            </p:nvSpPr>
            <p:spPr bwMode="auto">
              <a:xfrm>
                <a:off x="3984565" y="2422525"/>
                <a:ext cx="685800" cy="1219200"/>
              </a:xfrm>
              <a:prstGeom prst="rect">
                <a:avLst/>
              </a:prstGeom>
              <a:solidFill>
                <a:srgbClr val="FF6600"/>
              </a:solidFill>
              <a:ln w="9525">
                <a:solidFill>
                  <a:schemeClr val="tx1"/>
                </a:solidFill>
                <a:miter lim="800000"/>
                <a:headEnd/>
                <a:tailEnd/>
              </a:ln>
            </p:spPr>
            <p:txBody>
              <a:bodyPr wrap="none" anchor="ctr"/>
              <a:lstStyle/>
              <a:p>
                <a:endParaRPr lang="en-US"/>
              </a:p>
            </p:txBody>
          </p:sp>
        </p:grpSp>
        <p:sp>
          <p:nvSpPr>
            <p:cNvPr id="46" name="Text Box 14"/>
            <p:cNvSpPr txBox="1">
              <a:spLocks noChangeArrowheads="1"/>
            </p:cNvSpPr>
            <p:nvPr/>
          </p:nvSpPr>
          <p:spPr bwMode="auto">
            <a:xfrm>
              <a:off x="3859620" y="5549659"/>
              <a:ext cx="77425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sz="1400" dirty="0" smtClean="0">
                  <a:latin typeface="+mn-lt"/>
                </a:rPr>
                <a:t>50 nm QD</a:t>
              </a:r>
            </a:p>
          </p:txBody>
        </p:sp>
        <p:grpSp>
          <p:nvGrpSpPr>
            <p:cNvPr id="13" name="Group 12"/>
            <p:cNvGrpSpPr/>
            <p:nvPr/>
          </p:nvGrpSpPr>
          <p:grpSpPr>
            <a:xfrm>
              <a:off x="4985161" y="2422525"/>
              <a:ext cx="685800" cy="2887663"/>
              <a:chOff x="5023262" y="2422525"/>
              <a:chExt cx="685800" cy="2887663"/>
            </a:xfrm>
          </p:grpSpPr>
          <p:sp>
            <p:nvSpPr>
              <p:cNvPr id="47113" name="Rectangle 9"/>
              <p:cNvSpPr>
                <a:spLocks noChangeArrowheads="1"/>
              </p:cNvSpPr>
              <p:nvPr/>
            </p:nvSpPr>
            <p:spPr bwMode="auto">
              <a:xfrm>
                <a:off x="5023262" y="2422525"/>
                <a:ext cx="685800" cy="990600"/>
              </a:xfrm>
              <a:prstGeom prst="rect">
                <a:avLst/>
              </a:prstGeom>
              <a:solidFill>
                <a:srgbClr val="FF6600"/>
              </a:solidFill>
              <a:ln w="9525">
                <a:solidFill>
                  <a:schemeClr val="tx1"/>
                </a:solidFill>
                <a:miter lim="800000"/>
                <a:headEnd/>
                <a:tailEnd/>
              </a:ln>
            </p:spPr>
            <p:txBody>
              <a:bodyPr wrap="none" anchor="ctr"/>
              <a:lstStyle/>
              <a:p>
                <a:endParaRPr lang="en-US"/>
              </a:p>
            </p:txBody>
          </p:sp>
          <p:sp>
            <p:nvSpPr>
              <p:cNvPr id="16" name="Rectangle 7"/>
              <p:cNvSpPr>
                <a:spLocks noChangeArrowheads="1"/>
              </p:cNvSpPr>
              <p:nvPr/>
            </p:nvSpPr>
            <p:spPr bwMode="auto">
              <a:xfrm>
                <a:off x="5023262" y="4395788"/>
                <a:ext cx="685800" cy="914400"/>
              </a:xfrm>
              <a:prstGeom prst="rect">
                <a:avLst/>
              </a:prstGeom>
              <a:solidFill>
                <a:srgbClr val="000080"/>
              </a:solidFill>
              <a:ln w="9525">
                <a:solidFill>
                  <a:schemeClr val="tx1"/>
                </a:solidFill>
                <a:miter lim="800000"/>
                <a:headEnd/>
                <a:tailEnd/>
              </a:ln>
            </p:spPr>
            <p:txBody>
              <a:bodyPr wrap="none" anchor="ctr"/>
              <a:lstStyle/>
              <a:p>
                <a:endParaRPr lang="en-US"/>
              </a:p>
            </p:txBody>
          </p:sp>
        </p:grpSp>
        <p:sp>
          <p:nvSpPr>
            <p:cNvPr id="47" name="Text Box 14"/>
            <p:cNvSpPr txBox="1">
              <a:spLocks noChangeArrowheads="1"/>
            </p:cNvSpPr>
            <p:nvPr/>
          </p:nvSpPr>
          <p:spPr bwMode="auto">
            <a:xfrm>
              <a:off x="4943822" y="5549659"/>
              <a:ext cx="76847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sz="1400" dirty="0" smtClean="0">
                  <a:latin typeface="+mn-lt"/>
                </a:rPr>
                <a:t>10 nm QD</a:t>
              </a:r>
            </a:p>
          </p:txBody>
        </p:sp>
      </p:grpSp>
      <p:pic>
        <p:nvPicPr>
          <p:cNvPr id="7" name="Picture 6"/>
          <p:cNvPicPr>
            <a:picLocks noChangeAspect="1"/>
          </p:cNvPicPr>
          <p:nvPr/>
        </p:nvPicPr>
        <p:blipFill>
          <a:blip r:embed="rId4"/>
          <a:stretch>
            <a:fillRect/>
          </a:stretch>
        </p:blipFill>
        <p:spPr>
          <a:xfrm>
            <a:off x="5719612" y="2447131"/>
            <a:ext cx="3375737" cy="283845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p:spPr>
        <p:txBody>
          <a:bodyPr>
            <a:normAutofit/>
          </a:bodyPr>
          <a:lstStyle/>
          <a:p>
            <a:pPr>
              <a:defRPr/>
            </a:pPr>
            <a:r>
              <a:rPr lang="en-US" dirty="0" smtClean="0"/>
              <a:t>Size: Biological Structures</a:t>
            </a:r>
            <a:endParaRPr lang="en-US" dirty="0"/>
          </a:p>
        </p:txBody>
      </p:sp>
      <p:sp>
        <p:nvSpPr>
          <p:cNvPr id="4" name="Slide Number Placeholder 3"/>
          <p:cNvSpPr>
            <a:spLocks noGrp="1"/>
          </p:cNvSpPr>
          <p:nvPr>
            <p:ph type="sldNum" sz="quarter" idx="12"/>
          </p:nvPr>
        </p:nvSpPr>
        <p:spPr/>
        <p:txBody>
          <a:bodyPr/>
          <a:lstStyle/>
          <a:p>
            <a:fld id="{933591AE-FACB-47FB-8AAC-14349F9948F4}" type="slidenum">
              <a:rPr lang="en-US" smtClean="0"/>
              <a:t>16</a:t>
            </a:fld>
            <a:endParaRPr lang="en-US"/>
          </a:p>
        </p:txBody>
      </p:sp>
      <p:grpSp>
        <p:nvGrpSpPr>
          <p:cNvPr id="6" name="Group 5"/>
          <p:cNvGrpSpPr/>
          <p:nvPr/>
        </p:nvGrpSpPr>
        <p:grpSpPr>
          <a:xfrm>
            <a:off x="3218381" y="1601787"/>
            <a:ext cx="2461177" cy="1875612"/>
            <a:chOff x="3218381" y="1601787"/>
            <a:chExt cx="2461177" cy="1875612"/>
          </a:xfrm>
        </p:grpSpPr>
        <p:pic>
          <p:nvPicPr>
            <p:cNvPr id="8" name="Picture 7" descr="Lipid_bilayer_section.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18381" y="1601787"/>
              <a:ext cx="2461177" cy="1600200"/>
            </a:xfrm>
            <a:prstGeom prst="rect">
              <a:avLst/>
            </a:prstGeom>
            <a:noFill/>
            <a:ln w="317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8"/>
            <p:cNvSpPr txBox="1">
              <a:spLocks noChangeArrowheads="1"/>
            </p:cNvSpPr>
            <p:nvPr/>
          </p:nvSpPr>
          <p:spPr bwMode="auto">
            <a:xfrm>
              <a:off x="3835821" y="3200400"/>
              <a:ext cx="122629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latin typeface="+mn-lt"/>
                </a:rPr>
                <a:t>~5  nm thick</a:t>
              </a:r>
            </a:p>
          </p:txBody>
        </p:sp>
      </p:grpSp>
      <p:grpSp>
        <p:nvGrpSpPr>
          <p:cNvPr id="5" name="Group 4"/>
          <p:cNvGrpSpPr/>
          <p:nvPr/>
        </p:nvGrpSpPr>
        <p:grpSpPr>
          <a:xfrm>
            <a:off x="375703" y="1600200"/>
            <a:ext cx="2466975" cy="1877199"/>
            <a:chOff x="375703" y="1600200"/>
            <a:chExt cx="2466975" cy="1877199"/>
          </a:xfrm>
        </p:grpSpPr>
        <p:pic>
          <p:nvPicPr>
            <p:cNvPr id="120836" name="Picture 4" descr="http://www.biojobblog.com/uploads/image/dna_5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703" y="1600200"/>
              <a:ext cx="2466975" cy="1603375"/>
            </a:xfrm>
            <a:prstGeom prst="rect">
              <a:avLst/>
            </a:prstGeom>
            <a:noFill/>
            <a:ln w="317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0" name="TextBox 9"/>
            <p:cNvSpPr txBox="1">
              <a:spLocks noChangeArrowheads="1"/>
            </p:cNvSpPr>
            <p:nvPr/>
          </p:nvSpPr>
          <p:spPr bwMode="auto">
            <a:xfrm>
              <a:off x="893610" y="3200400"/>
              <a:ext cx="143116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latin typeface="+mn-lt"/>
                </a:rPr>
                <a:t>2 nm diameter</a:t>
              </a:r>
            </a:p>
          </p:txBody>
        </p:sp>
      </p:grpSp>
      <p:grpSp>
        <p:nvGrpSpPr>
          <p:cNvPr id="7" name="Group 6"/>
          <p:cNvGrpSpPr/>
          <p:nvPr/>
        </p:nvGrpSpPr>
        <p:grpSpPr>
          <a:xfrm>
            <a:off x="6055261" y="1601787"/>
            <a:ext cx="2713037" cy="1875612"/>
            <a:chOff x="6055261" y="1601787"/>
            <a:chExt cx="2713037" cy="1875612"/>
          </a:xfrm>
        </p:grpSpPr>
        <p:sp>
          <p:nvSpPr>
            <p:cNvPr id="11" name="TextBox 10"/>
            <p:cNvSpPr txBox="1">
              <a:spLocks noChangeArrowheads="1"/>
            </p:cNvSpPr>
            <p:nvPr/>
          </p:nvSpPr>
          <p:spPr bwMode="auto">
            <a:xfrm>
              <a:off x="6536411" y="3200400"/>
              <a:ext cx="17507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latin typeface="+mn-lt"/>
                </a:rPr>
                <a:t>~10  nm diameter</a:t>
              </a:r>
            </a:p>
          </p:txBody>
        </p:sp>
        <p:grpSp>
          <p:nvGrpSpPr>
            <p:cNvPr id="3" name="Group 12"/>
            <p:cNvGrpSpPr>
              <a:grpSpLocks/>
            </p:cNvGrpSpPr>
            <p:nvPr/>
          </p:nvGrpSpPr>
          <p:grpSpPr bwMode="auto">
            <a:xfrm>
              <a:off x="6055261" y="1601787"/>
              <a:ext cx="2713037" cy="1600200"/>
              <a:chOff x="5890591" y="685800"/>
              <a:chExt cx="2713383" cy="1600200"/>
            </a:xfrm>
          </p:grpSpPr>
          <p:pic>
            <p:nvPicPr>
              <p:cNvPr id="35854" name="Picture 3" descr="Picture of the scale of small things natural and manmade."/>
              <p:cNvPicPr>
                <a:picLocks noChangeAspect="1" noChangeArrowheads="1"/>
              </p:cNvPicPr>
              <p:nvPr/>
            </p:nvPicPr>
            <p:blipFill>
              <a:blip r:embed="rId5">
                <a:extLst>
                  <a:ext uri="{28A0092B-C50C-407E-A947-70E740481C1C}">
                    <a14:useLocalDpi xmlns:a14="http://schemas.microsoft.com/office/drawing/2010/main" val="0"/>
                  </a:ext>
                </a:extLst>
              </a:blip>
              <a:srcRect l="3218" t="59706" r="71683" b="21136"/>
              <a:stretch>
                <a:fillRect/>
              </a:stretch>
            </p:blipFill>
            <p:spPr bwMode="auto">
              <a:xfrm>
                <a:off x="5890591" y="685800"/>
                <a:ext cx="2713383" cy="1600200"/>
              </a:xfrm>
              <a:prstGeom prst="rect">
                <a:avLst/>
              </a:prstGeom>
              <a:noFill/>
              <a:ln w="317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11"/>
              <p:cNvSpPr/>
              <p:nvPr/>
            </p:nvSpPr>
            <p:spPr>
              <a:xfrm>
                <a:off x="6019194" y="2055813"/>
                <a:ext cx="990726" cy="228600"/>
              </a:xfrm>
              <a:prstGeom prst="rect">
                <a:avLst/>
              </a:prstGeom>
              <a:ln w="3175">
                <a:no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grpSp>
      </p:grpSp>
      <p:grpSp>
        <p:nvGrpSpPr>
          <p:cNvPr id="15" name="Group 14"/>
          <p:cNvGrpSpPr/>
          <p:nvPr/>
        </p:nvGrpSpPr>
        <p:grpSpPr>
          <a:xfrm>
            <a:off x="1047750" y="4081462"/>
            <a:ext cx="2257425" cy="1802587"/>
            <a:chOff x="1047750" y="4081462"/>
            <a:chExt cx="2257425" cy="1802587"/>
          </a:xfrm>
        </p:grpSpPr>
        <p:pic>
          <p:nvPicPr>
            <p:cNvPr id="120834" name="Picture 2" descr="http://www.topnews.in/health/files/Red-Blood-Cell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7750" y="4081462"/>
              <a:ext cx="2257425" cy="1524000"/>
            </a:xfrm>
            <a:prstGeom prst="rect">
              <a:avLst/>
            </a:prstGeom>
            <a:noFill/>
            <a:ln w="317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4" name="TextBox 13"/>
            <p:cNvSpPr txBox="1">
              <a:spLocks noChangeArrowheads="1"/>
            </p:cNvSpPr>
            <p:nvPr/>
          </p:nvSpPr>
          <p:spPr bwMode="auto">
            <a:xfrm>
              <a:off x="1258903" y="5607050"/>
              <a:ext cx="18351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latin typeface="+mn-lt"/>
                </a:rPr>
                <a:t>5000 nm diameter</a:t>
              </a:r>
            </a:p>
          </p:txBody>
        </p:sp>
      </p:grpSp>
      <p:grpSp>
        <p:nvGrpSpPr>
          <p:cNvPr id="13" name="Group 12"/>
          <p:cNvGrpSpPr/>
          <p:nvPr/>
        </p:nvGrpSpPr>
        <p:grpSpPr>
          <a:xfrm>
            <a:off x="4352925" y="3733800"/>
            <a:ext cx="3743325" cy="2514600"/>
            <a:chOff x="4352925" y="3733800"/>
            <a:chExt cx="3743325" cy="2514600"/>
          </a:xfrm>
        </p:grpSpPr>
        <p:pic>
          <p:nvPicPr>
            <p:cNvPr id="120838" name="Picture 6" descr="http://www.chm.bris.ac.uk/webprojects2006/Kelly/influenzafigure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52925" y="3733800"/>
              <a:ext cx="3743325" cy="2219325"/>
            </a:xfrm>
            <a:prstGeom prst="rect">
              <a:avLst/>
            </a:prstGeom>
            <a:noFill/>
            <a:ln w="3175">
              <a:solidFill>
                <a:schemeClr val="bg1">
                  <a:lumMod val="65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16" name="TextBox 15"/>
            <p:cNvSpPr txBox="1">
              <a:spLocks noChangeArrowheads="1"/>
            </p:cNvSpPr>
            <p:nvPr/>
          </p:nvSpPr>
          <p:spPr bwMode="auto">
            <a:xfrm>
              <a:off x="5051061" y="5971401"/>
              <a:ext cx="23470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dirty="0">
                  <a:latin typeface="+mn-lt"/>
                </a:rPr>
                <a:t>~50 – 100 nm diameter</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Unique Structures</a:t>
            </a:r>
            <a:endParaRPr lang="en-US" dirty="0"/>
          </a:p>
        </p:txBody>
      </p:sp>
      <p:pic>
        <p:nvPicPr>
          <p:cNvPr id="39941" name="Picture 7" descr="CNT.png"/>
          <p:cNvPicPr>
            <a:picLocks noChangeAspect="1"/>
          </p:cNvPicPr>
          <p:nvPr/>
        </p:nvPicPr>
        <p:blipFill>
          <a:blip r:embed="rId3">
            <a:extLst>
              <a:ext uri="{28A0092B-C50C-407E-A947-70E740481C1C}">
                <a14:useLocalDpi xmlns:a14="http://schemas.microsoft.com/office/drawing/2010/main" val="0"/>
              </a:ext>
            </a:extLst>
          </a:blip>
          <a:srcRect l="19000" t="8667" r="10001" b="28667"/>
          <a:stretch>
            <a:fillRect/>
          </a:stretch>
        </p:blipFill>
        <p:spPr bwMode="auto">
          <a:xfrm>
            <a:off x="838200" y="2286000"/>
            <a:ext cx="3657600" cy="2420938"/>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9942"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646420" y="1600200"/>
            <a:ext cx="2194560" cy="228600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9944" name="Picture 4" descr="http://chemeducator.org/sbibs/s0004003/spapers/430114wv_gifs/430114wv_image006.jpg"/>
          <p:cNvPicPr>
            <a:picLocks noChangeAspect="1" noChangeArrowheads="1"/>
          </p:cNvPicPr>
          <p:nvPr/>
        </p:nvPicPr>
        <p:blipFill rotWithShape="1">
          <a:blip r:embed="rId5">
            <a:extLst>
              <a:ext uri="{28A0092B-C50C-407E-A947-70E740481C1C}">
                <a14:useLocalDpi xmlns:a14="http://schemas.microsoft.com/office/drawing/2010/main" val="0"/>
              </a:ext>
            </a:extLst>
          </a:blip>
          <a:srcRect b="5384"/>
          <a:stretch/>
        </p:blipFill>
        <p:spPr bwMode="auto">
          <a:xfrm>
            <a:off x="5410200" y="4493521"/>
            <a:ext cx="2667000" cy="2135879"/>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273562" y="4701991"/>
            <a:ext cx="2831288" cy="430887"/>
          </a:xfrm>
          <a:prstGeom prst="rect">
            <a:avLst/>
          </a:prstGeom>
          <a:noFill/>
        </p:spPr>
        <p:txBody>
          <a:bodyPr wrap="none" lIns="0" tIns="0" rIns="0" bIns="0" rtlCol="0">
            <a:spAutoFit/>
          </a:bodyPr>
          <a:lstStyle/>
          <a:p>
            <a:r>
              <a:rPr lang="en-US" sz="2800" dirty="0" smtClean="0"/>
              <a:t>Carbon Nanotubes</a:t>
            </a:r>
            <a:endParaRPr lang="en-US" sz="2800" dirty="0"/>
          </a:p>
        </p:txBody>
      </p:sp>
      <p:sp>
        <p:nvSpPr>
          <p:cNvPr id="17" name="TextBox 16"/>
          <p:cNvSpPr txBox="1"/>
          <p:nvPr/>
        </p:nvSpPr>
        <p:spPr>
          <a:xfrm>
            <a:off x="5933382" y="1174633"/>
            <a:ext cx="1620636" cy="430887"/>
          </a:xfrm>
          <a:prstGeom prst="rect">
            <a:avLst/>
          </a:prstGeom>
          <a:noFill/>
        </p:spPr>
        <p:txBody>
          <a:bodyPr wrap="none" lIns="0" tIns="0" rIns="0" bIns="0" rtlCol="0">
            <a:spAutoFit/>
          </a:bodyPr>
          <a:lstStyle/>
          <a:p>
            <a:r>
              <a:rPr lang="en-US" sz="2800" dirty="0" err="1" smtClean="0"/>
              <a:t>Buckyballs</a:t>
            </a:r>
            <a:endParaRPr lang="en-US" sz="2800" dirty="0"/>
          </a:p>
        </p:txBody>
      </p:sp>
      <p:sp>
        <p:nvSpPr>
          <p:cNvPr id="18" name="TextBox 17"/>
          <p:cNvSpPr txBox="1"/>
          <p:nvPr/>
        </p:nvSpPr>
        <p:spPr>
          <a:xfrm>
            <a:off x="6151262" y="4062634"/>
            <a:ext cx="1184876" cy="430887"/>
          </a:xfrm>
          <a:prstGeom prst="rect">
            <a:avLst/>
          </a:prstGeom>
          <a:noFill/>
        </p:spPr>
        <p:txBody>
          <a:bodyPr wrap="none" lIns="0" tIns="0" rIns="0" bIns="0" rtlCol="0">
            <a:spAutoFit/>
          </a:bodyPr>
          <a:lstStyle/>
          <a:p>
            <a:r>
              <a:rPr lang="en-US" sz="2800" dirty="0" smtClean="0"/>
              <a:t>Zeolites</a:t>
            </a:r>
            <a:endParaRPr lang="en-US" sz="2800" dirty="0"/>
          </a:p>
        </p:txBody>
      </p:sp>
      <p:sp>
        <p:nvSpPr>
          <p:cNvPr id="19" name="Slide Number Placeholder 10"/>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algn="r">
              <a:defRPr sz="1200">
                <a:solidFill>
                  <a:schemeClr val="tx1">
                    <a:tint val="75000"/>
                  </a:schemeClr>
                </a:solidFill>
              </a:defRPr>
            </a:lvl1pPr>
          </a:lstStyle>
          <a:p>
            <a:fld id="{8AFC0720-42C3-4C55-98C3-00939AA63CA5}" type="slidenum">
              <a:rPr lang="en-US" smtClean="0"/>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pPr>
              <a:defRPr/>
            </a:pPr>
            <a:r>
              <a:rPr lang="en-US" dirty="0" smtClean="0"/>
              <a:t>Image References </a:t>
            </a:r>
            <a:endParaRPr lang="en-US" dirty="0"/>
          </a:p>
        </p:txBody>
      </p:sp>
      <p:sp>
        <p:nvSpPr>
          <p:cNvPr id="11" name="Slide Number Placeholder 10"/>
          <p:cNvSpPr>
            <a:spLocks noGrp="1"/>
          </p:cNvSpPr>
          <p:nvPr>
            <p:ph type="sldNum" sz="quarter" idx="12"/>
          </p:nvPr>
        </p:nvSpPr>
        <p:spPr/>
        <p:txBody>
          <a:bodyPr/>
          <a:lstStyle/>
          <a:p>
            <a:fld id="{933591AE-FACB-47FB-8AAC-14349F9948F4}" type="slidenum">
              <a:rPr lang="en-US" smtClean="0"/>
              <a:t>18</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798213429"/>
              </p:ext>
            </p:extLst>
          </p:nvPr>
        </p:nvGraphicFramePr>
        <p:xfrm>
          <a:off x="-2157" y="1097280"/>
          <a:ext cx="9148314" cy="4770120"/>
        </p:xfrm>
        <a:graphic>
          <a:graphicData uri="http://schemas.openxmlformats.org/drawingml/2006/table">
            <a:tbl>
              <a:tblPr firstRow="1" bandRow="1">
                <a:tableStyleId>{69CF1AB2-1976-4502-BF36-3FF5EA218861}</a:tableStyleId>
              </a:tblPr>
              <a:tblGrid>
                <a:gridCol w="1680715"/>
                <a:gridCol w="7467599"/>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3 </a:t>
                      </a:r>
                    </a:p>
                  </a:txBody>
                  <a:tcPr anchor="ctr"/>
                </a:tc>
                <a:tc>
                  <a:txBody>
                    <a:bodyPr/>
                    <a:lstStyle/>
                    <a:p>
                      <a:pPr marL="228600" marR="0" lvl="0" indent="0" algn="l" defTabSz="914400" rtl="0" eaLnBrk="1" fontAlgn="auto" latinLnBrk="0" hangingPunct="1">
                        <a:lnSpc>
                          <a:spcPct val="100000"/>
                        </a:lnSpc>
                        <a:spcBef>
                          <a:spcPts val="0"/>
                        </a:spcBef>
                        <a:spcAft>
                          <a:spcPts val="400"/>
                        </a:spcAft>
                        <a:buClrTx/>
                        <a:buSzTx/>
                        <a:buFont typeface="Wingdings 2" pitchFamily="18" charset="2"/>
                        <a:buNone/>
                        <a:tabLst/>
                        <a:defRPr/>
                      </a:pPr>
                      <a:r>
                        <a:rPr kumimoji="0" lang="en-US" sz="1600" b="0" i="1" u="none" strike="noStrike" kern="1200" cap="none" spc="0" normalizeH="0" baseline="0" noProof="0" dirty="0" smtClean="0">
                          <a:ln>
                            <a:noFill/>
                          </a:ln>
                          <a:solidFill>
                            <a:prstClr val="black"/>
                          </a:solidFill>
                          <a:effectLst/>
                          <a:uLnTx/>
                          <a:uFillTx/>
                          <a:latin typeface="+mn-lt"/>
                          <a:ea typeface="+mn-ea"/>
                          <a:cs typeface="+mn-cs"/>
                        </a:rPr>
                        <a:t>The Scale of Things.</a:t>
                      </a:r>
                      <a:r>
                        <a:rPr kumimoji="0" lang="en-US" sz="1600" b="0" i="0" u="none" strike="noStrike" kern="1200" cap="none" spc="0" normalizeH="0" baseline="0" noProof="0" dirty="0" smtClean="0">
                          <a:ln>
                            <a:noFill/>
                          </a:ln>
                          <a:solidFill>
                            <a:prstClr val="black"/>
                          </a:solidFill>
                          <a:effectLst/>
                          <a:uLnTx/>
                          <a:uFillTx/>
                          <a:latin typeface="+mn-lt"/>
                          <a:ea typeface="+mn-ea"/>
                          <a:cs typeface="+mn-cs"/>
                        </a:rPr>
                        <a:t> [Online file].</a:t>
                      </a:r>
                      <a:r>
                        <a:rPr kumimoji="0" lang="en-US" sz="1600" b="0" i="1" u="none" strike="noStrike" kern="1200" cap="none" spc="0" normalizeH="0" baseline="0" noProof="0" dirty="0" smtClean="0">
                          <a:ln>
                            <a:noFill/>
                          </a:ln>
                          <a:solidFill>
                            <a:prstClr val="black"/>
                          </a:solidFill>
                          <a:effectLst/>
                          <a:uLnTx/>
                          <a:uFillTx/>
                          <a:latin typeface="+mn-lt"/>
                          <a:ea typeface="+mn-ea"/>
                          <a:cs typeface="+mn-cs"/>
                        </a:rPr>
                        <a:t> </a:t>
                      </a:r>
                      <a:r>
                        <a:rPr kumimoji="0" lang="en-US" sz="1600" b="0" i="0" u="none" strike="noStrike" kern="1200" cap="none" spc="0" normalizeH="0" baseline="0" noProof="0" dirty="0" smtClean="0">
                          <a:ln>
                            <a:noFill/>
                          </a:ln>
                          <a:solidFill>
                            <a:prstClr val="black"/>
                          </a:solidFill>
                          <a:effectLst/>
                          <a:uLnTx/>
                          <a:uFillTx/>
                          <a:latin typeface="+mn-lt"/>
                          <a:ea typeface="+mn-ea"/>
                          <a:cs typeface="+mn-cs"/>
                        </a:rPr>
                        <a:t>09 Nov 2015. &lt;http://www.nist.gov/pml/wmd/metric/upload/doe-scale-of-things-18-jan-05.pdf&gt;.</a:t>
                      </a:r>
                    </a:p>
                  </a:txBody>
                  <a:tcPr marR="365760" marT="91440" marB="91440"/>
                </a:tc>
              </a:tr>
              <a:tr h="0">
                <a:tc>
                  <a:txBody>
                    <a:bodyPr/>
                    <a:lstStyle/>
                    <a:p>
                      <a:pPr algn="ctr"/>
                      <a:r>
                        <a:rPr lang="en-US" sz="1600" b="1" dirty="0" smtClean="0"/>
                        <a:t>Slide 5</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i="1" kern="1200" dirty="0" smtClean="0">
                          <a:solidFill>
                            <a:schemeClr val="dk1"/>
                          </a:solidFill>
                          <a:latin typeface="+mn-lt"/>
                          <a:ea typeface="+mn-ea"/>
                          <a:cs typeface="+mn-cs"/>
                        </a:rPr>
                        <a:t>The South rose window of Notre Dame Cathedral, ca 1250. </a:t>
                      </a:r>
                      <a:r>
                        <a:rPr lang="en-US" sz="1600" i="1" baseline="0" dirty="0" smtClean="0"/>
                        <a:t>Polychrome </a:t>
                      </a:r>
                      <a:r>
                        <a:rPr lang="en-US" sz="1600" i="1" baseline="0" dirty="0" err="1" smtClean="0"/>
                        <a:t>lustreware</a:t>
                      </a:r>
                      <a:r>
                        <a:rPr lang="en-US" sz="1600" i="1" baseline="0" dirty="0" smtClean="0"/>
                        <a:t> bowl, 9th C, Iraq, British Museum. Damascus saber.</a:t>
                      </a:r>
                      <a:r>
                        <a:rPr lang="en-US" sz="1600" i="0" baseline="0" dirty="0" smtClean="0"/>
                        <a:t> </a:t>
                      </a:r>
                      <a:r>
                        <a:rPr lang="en-US" sz="1600" dirty="0" smtClean="0"/>
                        <a:t>[Online images]. 02 Nov. 2015</a:t>
                      </a:r>
                      <a:r>
                        <a:rPr lang="en-US" sz="1600" i="1" baseline="0" dirty="0" smtClean="0"/>
                        <a:t>. </a:t>
                      </a:r>
                      <a:r>
                        <a:rPr lang="en-US" sz="1600" baseline="0" dirty="0" smtClean="0"/>
                        <a:t>&lt;</a:t>
                      </a:r>
                      <a:r>
                        <a:rPr lang="en-US" sz="1600" dirty="0" smtClean="0"/>
                        <a:t>http://www.nano.gov/timeline&gt;</a:t>
                      </a:r>
                    </a:p>
                  </a:txBody>
                  <a:tcPr marR="365760" marT="91440" marB="91440"/>
                </a:tc>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7</a:t>
                      </a:r>
                    </a:p>
                  </a:txBody>
                  <a:tcPr anchor="ctr"/>
                </a:tc>
                <a:tc>
                  <a:txBody>
                    <a:bodyPr/>
                    <a:lstStyle/>
                    <a:p>
                      <a:pPr marL="236538" indent="0">
                        <a:spcAft>
                          <a:spcPts val="600"/>
                        </a:spcAft>
                      </a:pPr>
                      <a:r>
                        <a:rPr lang="en-US" sz="1600" i="1" dirty="0" smtClean="0"/>
                        <a:t>Process Engineer</a:t>
                      </a:r>
                      <a:r>
                        <a:rPr lang="en-US" sz="1600" i="1" baseline="0" dirty="0" smtClean="0"/>
                        <a:t> at Nano3 Facility. </a:t>
                      </a:r>
                      <a:r>
                        <a:rPr lang="en-US" sz="1600" baseline="0" dirty="0" smtClean="0"/>
                        <a:t>[Online image]. 02 Nov. 2015. &lt;</a:t>
                      </a:r>
                      <a:r>
                        <a:rPr lang="en-US" sz="1600" dirty="0" smtClean="0"/>
                        <a:t>http://</a:t>
                      </a:r>
                      <a:r>
                        <a:rPr lang="en-US" sz="1600" kern="1200" dirty="0" smtClean="0">
                          <a:solidFill>
                            <a:schemeClr val="dk1"/>
                          </a:solidFill>
                          <a:latin typeface="+mn-lt"/>
                          <a:ea typeface="+mn-ea"/>
                          <a:cs typeface="+mn-cs"/>
                        </a:rPr>
                        <a:t>ucsdnews.ucsd.edu/pressrelease/nsf_locates_national_nanotechnology_coordinated_infrastructure_site_at_uc_s</a:t>
                      </a:r>
                      <a:r>
                        <a:rPr lang="en-US" sz="1600" dirty="0" smtClean="0"/>
                        <a:t>&gt;</a:t>
                      </a:r>
                    </a:p>
                    <a:p>
                      <a:pPr marL="236538" indent="0"/>
                      <a:r>
                        <a:rPr lang="en-US" sz="1600" i="1" dirty="0" smtClean="0"/>
                        <a:t>Female Scientist</a:t>
                      </a:r>
                      <a:r>
                        <a:rPr lang="en-US" sz="1600" i="1" baseline="0" dirty="0" smtClean="0"/>
                        <a:t> Pipetting</a:t>
                      </a:r>
                      <a:r>
                        <a:rPr lang="en-US" sz="1600" baseline="0" dirty="0" smtClean="0"/>
                        <a:t>. [Online image]. 02 Nov. 2015. &lt;</a:t>
                      </a:r>
                      <a:r>
                        <a:rPr lang="en-US" sz="1600" dirty="0" smtClean="0"/>
                        <a:t>http://www.nnin.org/news-events/spotlights/nanotechnology-careers&gt;</a:t>
                      </a:r>
                    </a:p>
                  </a:txBody>
                  <a:tcPr marR="365760" marT="91440" marB="91440"/>
                </a:tc>
              </a:tr>
              <a:tr h="0">
                <a:tc>
                  <a:txBody>
                    <a:bodyPr/>
                    <a:lstStyle/>
                    <a:p>
                      <a:pPr algn="ctr"/>
                      <a:r>
                        <a:rPr lang="en-US" sz="1600" b="1" dirty="0" smtClean="0"/>
                        <a:t>Slide 9</a:t>
                      </a:r>
                      <a:endParaRPr lang="en-US" sz="1600" b="1" dirty="0"/>
                    </a:p>
                  </a:txBody>
                  <a:tcPr anchor="ctr"/>
                </a:tc>
                <a:tc>
                  <a:txBody>
                    <a:bodyPr/>
                    <a:lstStyle/>
                    <a:p>
                      <a:pPr marL="228600" indent="0"/>
                      <a:r>
                        <a:rPr lang="en-US" sz="1600" b="0" dirty="0" smtClean="0"/>
                        <a:t>C. </a:t>
                      </a:r>
                      <a:r>
                        <a:rPr lang="en-US" sz="1600" b="0" dirty="0" err="1" smtClean="0"/>
                        <a:t>Nutzenadel</a:t>
                      </a:r>
                      <a:r>
                        <a:rPr lang="en-US" sz="1600" b="0" dirty="0" smtClean="0"/>
                        <a:t> et al.,</a:t>
                      </a:r>
                      <a:r>
                        <a:rPr lang="en-US" sz="1600" b="0" i="1" dirty="0" smtClean="0"/>
                        <a:t> Eur. Phys. J. D. </a:t>
                      </a:r>
                      <a:r>
                        <a:rPr lang="en-US" sz="1600" b="0" dirty="0" smtClean="0"/>
                        <a:t>8, 245 (2000).</a:t>
                      </a:r>
                      <a:r>
                        <a:rPr lang="en-US" sz="1600" b="0" i="1" dirty="0" smtClean="0"/>
                        <a:t> </a:t>
                      </a:r>
                      <a:endParaRPr lang="en-US" sz="1600" b="0" dirty="0"/>
                    </a:p>
                  </a:txBody>
                  <a:tcPr marR="457200" marT="182880" marB="182880"/>
                </a:tc>
              </a:tr>
              <a:tr h="0">
                <a:tc>
                  <a:txBody>
                    <a:bodyPr/>
                    <a:lstStyle/>
                    <a:p>
                      <a:pPr algn="ctr"/>
                      <a:r>
                        <a:rPr lang="en-US" sz="1600" b="1" dirty="0" smtClean="0"/>
                        <a:t>Slide 11</a:t>
                      </a:r>
                    </a:p>
                  </a:txBody>
                  <a:tcPr anchor="ctr"/>
                </a:tc>
                <a:tc>
                  <a:txBody>
                    <a:bodyPr/>
                    <a:lstStyle/>
                    <a:p>
                      <a:pPr marL="228600" indent="0"/>
                      <a:r>
                        <a:rPr lang="en-US" sz="1600" b="0" dirty="0" err="1" smtClean="0"/>
                        <a:t>Ichimose</a:t>
                      </a:r>
                      <a:r>
                        <a:rPr lang="en-US" sz="1600" b="0" dirty="0" smtClean="0"/>
                        <a:t>, N. et al. Superfine Particle Technology Springer-</a:t>
                      </a:r>
                      <a:r>
                        <a:rPr lang="en-US" sz="1600" b="0" dirty="0" err="1" smtClean="0"/>
                        <a:t>Verlag</a:t>
                      </a:r>
                      <a:r>
                        <a:rPr lang="en-US" sz="1600" b="0" dirty="0" smtClean="0"/>
                        <a:t> London, 1992.</a:t>
                      </a:r>
                    </a:p>
                  </a:txBody>
                  <a:tcPr marR="457200" marT="182880" marB="182880"/>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pPr>
              <a:defRPr/>
            </a:pPr>
            <a:r>
              <a:rPr lang="en-US" dirty="0" smtClean="0"/>
              <a:t>Image References </a:t>
            </a:r>
            <a:endParaRPr lang="en-US" dirty="0"/>
          </a:p>
        </p:txBody>
      </p:sp>
      <p:sp>
        <p:nvSpPr>
          <p:cNvPr id="5" name="Slide Number Placeholder 4"/>
          <p:cNvSpPr>
            <a:spLocks noGrp="1"/>
          </p:cNvSpPr>
          <p:nvPr>
            <p:ph type="sldNum" sz="quarter" idx="12"/>
          </p:nvPr>
        </p:nvSpPr>
        <p:spPr/>
        <p:txBody>
          <a:bodyPr/>
          <a:lstStyle/>
          <a:p>
            <a:fld id="{933591AE-FACB-47FB-8AAC-14349F9948F4}" type="slidenum">
              <a:rPr lang="en-US" smtClean="0"/>
              <a:t>19</a:t>
            </a:fld>
            <a:endParaRPr lang="en-US" dirty="0"/>
          </a:p>
        </p:txBody>
      </p:sp>
      <p:sp>
        <p:nvSpPr>
          <p:cNvPr id="4" name="Table Placeholder 3"/>
          <p:cNvSpPr>
            <a:spLocks noGrp="1"/>
          </p:cNvSpPr>
          <p:nvPr>
            <p:ph type="tbl" sz="quarter" idx="13"/>
          </p:nvPr>
        </p:nvSpPr>
        <p:spPr/>
      </p:sp>
      <p:graphicFrame>
        <p:nvGraphicFramePr>
          <p:cNvPr id="3" name="Table 2"/>
          <p:cNvGraphicFramePr>
            <a:graphicFrameLocks noGrp="1"/>
          </p:cNvGraphicFramePr>
          <p:nvPr>
            <p:extLst>
              <p:ext uri="{D42A27DB-BD31-4B8C-83A1-F6EECF244321}">
                <p14:modId xmlns:p14="http://schemas.microsoft.com/office/powerpoint/2010/main" val="2625851838"/>
              </p:ext>
            </p:extLst>
          </p:nvPr>
        </p:nvGraphicFramePr>
        <p:xfrm>
          <a:off x="0" y="1097280"/>
          <a:ext cx="9148314" cy="4785360"/>
        </p:xfrm>
        <a:graphic>
          <a:graphicData uri="http://schemas.openxmlformats.org/drawingml/2006/table">
            <a:tbl>
              <a:tblPr firstRow="1" bandRow="1">
                <a:tableStyleId>{69CF1AB2-1976-4502-BF36-3FF5EA218861}</a:tableStyleId>
              </a:tblPr>
              <a:tblGrid>
                <a:gridCol w="1680715"/>
                <a:gridCol w="7467599"/>
              </a:tblGrid>
              <a:tr h="0">
                <a:tc>
                  <a:txBody>
                    <a:bodyPr/>
                    <a:lstStyle/>
                    <a:p>
                      <a:pPr algn="ctr"/>
                      <a:r>
                        <a:rPr lang="en-US" sz="1600" b="1" dirty="0" smtClean="0"/>
                        <a:t>Slide 13</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b="0" i="1" dirty="0" smtClean="0"/>
                        <a:t>Militaries Study Animals for Cutting-Edge Camouflage. James Owen in England for National Geographic News.</a:t>
                      </a:r>
                      <a:r>
                        <a:rPr lang="en-US" sz="1600" b="0" i="1" baseline="0" dirty="0" smtClean="0"/>
                        <a:t> </a:t>
                      </a:r>
                      <a:r>
                        <a:rPr lang="en-US" sz="1600" b="0" i="1" dirty="0" smtClean="0"/>
                        <a:t>March 12, Proc. R. Soc. </a:t>
                      </a:r>
                      <a:r>
                        <a:rPr lang="en-US" sz="1600" b="0" i="1" dirty="0" err="1" smtClean="0"/>
                        <a:t>Lond</a:t>
                      </a:r>
                      <a:r>
                        <a:rPr lang="en-US" sz="1600" b="0" i="1" dirty="0" smtClean="0"/>
                        <a:t>. B (1999) 266, 1403-1411 </a:t>
                      </a:r>
                      <a:r>
                        <a:rPr lang="en-US" sz="1600" b="0" dirty="0" smtClean="0"/>
                        <a:t>(Penn State NACK Educational Resources, 2009).</a:t>
                      </a:r>
                    </a:p>
                  </a:txBody>
                  <a:tcPr marR="457200" marT="182880" marB="182880"/>
                </a:tc>
              </a:tr>
              <a:tr h="0">
                <a:tc>
                  <a:txBody>
                    <a:bodyPr/>
                    <a:lstStyle/>
                    <a:p>
                      <a:pPr algn="ctr"/>
                      <a:r>
                        <a:rPr lang="en-US" sz="1600" b="1" dirty="0" smtClean="0"/>
                        <a:t>Slide 14</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latin typeface="+mn-lt"/>
                        </a:rPr>
                        <a:t>Motl</a:t>
                      </a:r>
                      <a:r>
                        <a:rPr lang="en-US" sz="1600" dirty="0" smtClean="0">
                          <a:latin typeface="+mn-lt"/>
                        </a:rPr>
                        <a:t>, N.E.</a:t>
                      </a:r>
                      <a:r>
                        <a:rPr lang="en-US" sz="1600" baseline="0" dirty="0" smtClean="0">
                          <a:latin typeface="+mn-lt"/>
                        </a:rPr>
                        <a:t> et al., </a:t>
                      </a:r>
                      <a:r>
                        <a:rPr lang="en-US" sz="1600" i="1" dirty="0" smtClean="0">
                          <a:latin typeface="+mn-lt"/>
                        </a:rPr>
                        <a:t>Chem. Soc. Rev</a:t>
                      </a:r>
                      <a:r>
                        <a:rPr lang="en-US" sz="1600" dirty="0" smtClean="0">
                          <a:latin typeface="+mn-lt"/>
                        </a:rPr>
                        <a:t>., 43, 3823 (2014).</a:t>
                      </a:r>
                      <a:r>
                        <a:rPr lang="en-US" sz="1600" baseline="0" dirty="0" smtClean="0">
                          <a:latin typeface="+mn-lt"/>
                        </a:rPr>
                        <a:t> </a:t>
                      </a:r>
                      <a:endParaRPr lang="en-US" sz="1600" dirty="0" smtClean="0">
                        <a:latin typeface="+mn-lt"/>
                      </a:endParaRPr>
                    </a:p>
                  </a:txBody>
                  <a:tcPr marR="457200" marT="182880" marB="182880"/>
                </a:tc>
              </a:tr>
              <a:tr h="0">
                <a:tc>
                  <a:txBody>
                    <a:bodyPr/>
                    <a:lstStyle/>
                    <a:p>
                      <a:pPr algn="ctr"/>
                      <a:r>
                        <a:rPr lang="en-US" sz="1600" b="1" dirty="0" smtClean="0"/>
                        <a:t>Slide 15</a:t>
                      </a:r>
                      <a:endParaRPr lang="en-US" sz="1600" b="1" dirty="0"/>
                    </a:p>
                  </a:txBody>
                  <a:tcPr anchor="ctr"/>
                </a:tc>
                <a:tc>
                  <a:txBody>
                    <a:bodyPr/>
                    <a:lstStyle/>
                    <a:p>
                      <a:pPr marL="22860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effectLst/>
                        </a:rPr>
                        <a:t>Witze</a:t>
                      </a:r>
                      <a:r>
                        <a:rPr lang="en-US" sz="1600" dirty="0" smtClean="0">
                          <a:effectLst/>
                        </a:rPr>
                        <a:t>, A., DAZZLING Dots. (Cover Story). </a:t>
                      </a:r>
                      <a:r>
                        <a:rPr lang="en-US" sz="1600" i="1" dirty="0" smtClean="0">
                          <a:effectLst/>
                        </a:rPr>
                        <a:t>Science News</a:t>
                      </a:r>
                      <a:r>
                        <a:rPr lang="en-US" sz="1600" dirty="0" smtClean="0">
                          <a:effectLst/>
                        </a:rPr>
                        <a:t> 188.1 (2015): 22-25. </a:t>
                      </a:r>
                      <a:r>
                        <a:rPr lang="en-US" sz="1600" i="1" dirty="0" smtClean="0">
                          <a:effectLst/>
                        </a:rPr>
                        <a:t>Academic Search Premier</a:t>
                      </a:r>
                      <a:r>
                        <a:rPr lang="en-US" sz="1600" dirty="0" smtClean="0">
                          <a:effectLst/>
                        </a:rPr>
                        <a:t>. Web. 9 Nov. 2015.</a:t>
                      </a:r>
                      <a:r>
                        <a:rPr lang="en-US" sz="1600" dirty="0" smtClean="0">
                          <a:latin typeface="+mn-lt"/>
                        </a:rPr>
                        <a:t> </a:t>
                      </a:r>
                    </a:p>
                  </a:txBody>
                  <a:tcPr marR="457200" marT="182880" marB="182880"/>
                </a:tc>
              </a:tr>
              <a:tr h="0">
                <a:tc>
                  <a:txBody>
                    <a:bodyPr/>
                    <a:lstStyle/>
                    <a:p>
                      <a:pPr algn="ctr"/>
                      <a:r>
                        <a:rPr lang="en-US" sz="1600" b="1" dirty="0" smtClean="0"/>
                        <a:t>Slide 16</a:t>
                      </a:r>
                      <a:endParaRPr lang="en-US" sz="1600" b="1" dirty="0"/>
                    </a:p>
                  </a:txBody>
                  <a:tcPr anchor="ctr"/>
                </a:tc>
                <a:tc>
                  <a:txBody>
                    <a:bodyPr/>
                    <a:lstStyle/>
                    <a:p>
                      <a:pPr marL="228600" indent="0">
                        <a:spcAft>
                          <a:spcPts val="600"/>
                        </a:spcAft>
                      </a:pPr>
                      <a:r>
                        <a:rPr lang="en-US" sz="1600" b="0" i="1" dirty="0" smtClean="0"/>
                        <a:t>Red blood cells. </a:t>
                      </a:r>
                      <a:r>
                        <a:rPr lang="en-US" sz="1600" b="0" dirty="0" smtClean="0"/>
                        <a:t>[Online image]. 09 Aug. 2010</a:t>
                      </a:r>
                      <a:r>
                        <a:rPr lang="en-US" sz="1600" b="0" baseline="0" dirty="0" smtClean="0"/>
                        <a:t>. </a:t>
                      </a:r>
                      <a:r>
                        <a:rPr lang="en-US" sz="1600" b="0" dirty="0" smtClean="0"/>
                        <a:t>&lt;http://www.topnews.in/health/files/Red-Blood-Cells.jpg&gt;.</a:t>
                      </a:r>
                    </a:p>
                    <a:p>
                      <a:pPr marL="228600" indent="0">
                        <a:spcAft>
                          <a:spcPts val="600"/>
                        </a:spcAft>
                      </a:pPr>
                      <a:r>
                        <a:rPr lang="en-US" sz="1600" b="0" i="1" dirty="0" smtClean="0"/>
                        <a:t>DNA double helix</a:t>
                      </a:r>
                      <a:r>
                        <a:rPr lang="en-US" sz="1600" b="0" dirty="0" smtClean="0"/>
                        <a:t>. [Online image]. 09 Aug. 2010 &lt;http://www.biojobblog.com/uploads/image/dna_500.jpg&gt;.</a:t>
                      </a:r>
                    </a:p>
                    <a:p>
                      <a:pPr marL="228600" indent="0">
                        <a:spcAft>
                          <a:spcPts val="600"/>
                        </a:spcAft>
                      </a:pPr>
                      <a:r>
                        <a:rPr lang="en-US" sz="1600" b="0" i="1" dirty="0" smtClean="0"/>
                        <a:t>Lipid bilayer. </a:t>
                      </a:r>
                      <a:r>
                        <a:rPr lang="en-US" sz="1600" b="0" dirty="0" smtClean="0"/>
                        <a:t>[Online image]. 09 Aug. 2010 &lt;http://upload.wikimedia.org/wikipedia/commons/f/f0/Lipid_bilayer_section.gif&gt;.</a:t>
                      </a:r>
                    </a:p>
                  </a:txBody>
                  <a:tcPr marR="457200" marT="182880" marB="182880"/>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0"/>
            <a:ext cx="9144000" cy="1097280"/>
          </a:xfrm>
        </p:spPr>
        <p:txBody>
          <a:bodyPr>
            <a:normAutofit/>
          </a:bodyPr>
          <a:lstStyle/>
          <a:p>
            <a:pPr eaLnBrk="1" hangingPunct="1">
              <a:defRPr/>
            </a:pPr>
            <a:r>
              <a:rPr lang="en-US" dirty="0" smtClean="0"/>
              <a:t>What is Nanotechnology?</a:t>
            </a:r>
          </a:p>
        </p:txBody>
      </p:sp>
      <p:sp>
        <p:nvSpPr>
          <p:cNvPr id="9219" name="Rectangle 3"/>
          <p:cNvSpPr>
            <a:spLocks noGrp="1" noChangeArrowheads="1"/>
          </p:cNvSpPr>
          <p:nvPr>
            <p:ph idx="1"/>
          </p:nvPr>
        </p:nvSpPr>
        <p:spPr>
          <a:xfrm>
            <a:off x="0" y="1600200"/>
            <a:ext cx="9144000" cy="4144963"/>
          </a:xfrm>
        </p:spPr>
        <p:txBody>
          <a:bodyPr/>
          <a:lstStyle/>
          <a:p>
            <a:pPr>
              <a:spcBef>
                <a:spcPct val="20000"/>
              </a:spcBef>
              <a:buFont typeface="Wingdings 2" pitchFamily="18" charset="2"/>
              <a:buNone/>
              <a:defRPr/>
            </a:pPr>
            <a:r>
              <a:rPr lang="en-US" sz="2800" dirty="0" smtClean="0">
                <a:latin typeface="+mj-lt"/>
              </a:rPr>
              <a:t>Nanotechnology is….</a:t>
            </a:r>
          </a:p>
          <a:p>
            <a:pPr lvl="1">
              <a:spcAft>
                <a:spcPts val="0"/>
              </a:spcAft>
              <a:defRPr/>
            </a:pPr>
            <a:r>
              <a:rPr lang="en-US" sz="2400" dirty="0" smtClean="0"/>
              <a:t>the control of matter on the atomic level</a:t>
            </a:r>
          </a:p>
          <a:p>
            <a:pPr lvl="1">
              <a:spcAft>
                <a:spcPts val="0"/>
              </a:spcAft>
              <a:defRPr/>
            </a:pPr>
            <a:r>
              <a:rPr lang="en-US" sz="2400" dirty="0" smtClean="0"/>
              <a:t>the ability to build using atoms as building blocks</a:t>
            </a:r>
          </a:p>
          <a:p>
            <a:pPr lvl="1">
              <a:spcAft>
                <a:spcPts val="0"/>
              </a:spcAft>
              <a:defRPr/>
            </a:pPr>
            <a:r>
              <a:rPr lang="en-US" sz="2400" dirty="0" smtClean="0"/>
              <a:t>the manufacture of novel materials with </a:t>
            </a:r>
            <a:r>
              <a:rPr lang="en-US" sz="2400" u="sng" dirty="0" smtClean="0"/>
              <a:t>novel properties</a:t>
            </a:r>
          </a:p>
          <a:p>
            <a:pPr>
              <a:spcBef>
                <a:spcPts val="1200"/>
              </a:spcBef>
              <a:spcAft>
                <a:spcPts val="0"/>
              </a:spcAft>
              <a:defRPr/>
            </a:pPr>
            <a:r>
              <a:rPr lang="en-US" sz="2800" dirty="0" smtClean="0">
                <a:latin typeface="+mj-lt"/>
              </a:rPr>
              <a:t>What is a nanometer?</a:t>
            </a:r>
          </a:p>
          <a:p>
            <a:pPr lvl="1">
              <a:spcAft>
                <a:spcPts val="0"/>
              </a:spcAft>
              <a:defRPr/>
            </a:pPr>
            <a:r>
              <a:rPr lang="en-US" sz="2400" dirty="0"/>
              <a:t>1 nm = 10</a:t>
            </a:r>
            <a:r>
              <a:rPr lang="en-US" sz="2400" baseline="30000" dirty="0"/>
              <a:t>-9</a:t>
            </a:r>
            <a:r>
              <a:rPr lang="en-US" sz="2400" dirty="0"/>
              <a:t> </a:t>
            </a:r>
            <a:r>
              <a:rPr lang="en-US" sz="2400" dirty="0" smtClean="0"/>
              <a:t>m = 0.000000001 m </a:t>
            </a:r>
            <a:r>
              <a:rPr lang="en-US" sz="2400" dirty="0"/>
              <a:t>= </a:t>
            </a:r>
            <a:r>
              <a:rPr lang="en-US" sz="2400" dirty="0" smtClean="0"/>
              <a:t>one </a:t>
            </a:r>
            <a:r>
              <a:rPr lang="en-US" sz="2400" dirty="0"/>
              <a:t>billionth of a </a:t>
            </a:r>
            <a:r>
              <a:rPr lang="en-US" sz="2400" dirty="0" smtClean="0"/>
              <a:t>meter</a:t>
            </a:r>
          </a:p>
          <a:p>
            <a:pPr>
              <a:spcBef>
                <a:spcPts val="1200"/>
              </a:spcBef>
              <a:spcAft>
                <a:spcPts val="0"/>
              </a:spcAft>
              <a:defRPr/>
            </a:pPr>
            <a:r>
              <a:rPr lang="en-US" sz="2800" dirty="0">
                <a:latin typeface="+mj-lt"/>
              </a:rPr>
              <a:t>What is a nanostructure?</a:t>
            </a:r>
          </a:p>
          <a:p>
            <a:pPr lvl="1">
              <a:spcAft>
                <a:spcPts val="0"/>
              </a:spcAft>
              <a:defRPr/>
            </a:pPr>
            <a:r>
              <a:rPr lang="en-US" sz="2400" dirty="0"/>
              <a:t>Structure with at least one dimension &lt; 100 nm</a:t>
            </a:r>
          </a:p>
        </p:txBody>
      </p:sp>
      <p:sp>
        <p:nvSpPr>
          <p:cNvPr id="2" name="Slide Number Placeholder 1"/>
          <p:cNvSpPr>
            <a:spLocks noGrp="1"/>
          </p:cNvSpPr>
          <p:nvPr>
            <p:ph type="sldNum" sz="quarter" idx="12"/>
          </p:nvPr>
        </p:nvSpPr>
        <p:spPr/>
        <p:txBody>
          <a:bodyPr/>
          <a:lstStyle/>
          <a:p>
            <a:fld id="{933591AE-FACB-47FB-8AAC-14349F9948F4}" type="slidenum">
              <a:rPr lang="en-US" smtClean="0"/>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pPr>
              <a:defRPr/>
            </a:pPr>
            <a:r>
              <a:rPr lang="en-US" dirty="0" smtClean="0"/>
              <a:t>Image References </a:t>
            </a:r>
            <a:endParaRPr lang="en-US" dirty="0"/>
          </a:p>
        </p:txBody>
      </p:sp>
      <p:sp>
        <p:nvSpPr>
          <p:cNvPr id="5" name="Slide Number Placeholder 4"/>
          <p:cNvSpPr>
            <a:spLocks noGrp="1"/>
          </p:cNvSpPr>
          <p:nvPr>
            <p:ph type="sldNum" sz="quarter" idx="12"/>
          </p:nvPr>
        </p:nvSpPr>
        <p:spPr/>
        <p:txBody>
          <a:bodyPr/>
          <a:lstStyle/>
          <a:p>
            <a:fld id="{933591AE-FACB-47FB-8AAC-14349F9948F4}" type="slidenum">
              <a:rPr lang="en-US" smtClean="0"/>
              <a:t>20</a:t>
            </a:fld>
            <a:endParaRPr lang="en-US"/>
          </a:p>
        </p:txBody>
      </p:sp>
      <p:sp>
        <p:nvSpPr>
          <p:cNvPr id="4" name="Table Placeholder 3"/>
          <p:cNvSpPr>
            <a:spLocks noGrp="1"/>
          </p:cNvSpPr>
          <p:nvPr>
            <p:ph type="tbl" sz="quarter" idx="13"/>
          </p:nvPr>
        </p:nvSpPr>
        <p:spPr/>
      </p:sp>
      <p:graphicFrame>
        <p:nvGraphicFramePr>
          <p:cNvPr id="3" name="Table 2"/>
          <p:cNvGraphicFramePr>
            <a:graphicFrameLocks noGrp="1"/>
          </p:cNvGraphicFramePr>
          <p:nvPr>
            <p:extLst>
              <p:ext uri="{D42A27DB-BD31-4B8C-83A1-F6EECF244321}">
                <p14:modId xmlns:p14="http://schemas.microsoft.com/office/powerpoint/2010/main" val="2870258312"/>
              </p:ext>
            </p:extLst>
          </p:nvPr>
        </p:nvGraphicFramePr>
        <p:xfrm>
          <a:off x="0" y="1097280"/>
          <a:ext cx="9148314" cy="3276600"/>
        </p:xfrm>
        <a:graphic>
          <a:graphicData uri="http://schemas.openxmlformats.org/drawingml/2006/table">
            <a:tbl>
              <a:tblPr firstRow="1" bandRow="1">
                <a:tableStyleId>{69CF1AB2-1976-4502-BF36-3FF5EA218861}</a:tableStyleId>
              </a:tblPr>
              <a:tblGrid>
                <a:gridCol w="1680715"/>
                <a:gridCol w="7467599"/>
              </a:tblGrid>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16</a:t>
                      </a:r>
                    </a:p>
                  </a:txBody>
                  <a:tcPr anchor="ctr"/>
                </a:tc>
                <a:tc>
                  <a:txBody>
                    <a:bodyPr/>
                    <a:lstStyle/>
                    <a:p>
                      <a:pPr marL="228600" indent="0">
                        <a:spcAft>
                          <a:spcPts val="600"/>
                        </a:spcAft>
                      </a:pPr>
                      <a:r>
                        <a:rPr lang="en-US" sz="1600" b="0" i="1" dirty="0" smtClean="0"/>
                        <a:t>ATP synthase</a:t>
                      </a:r>
                      <a:r>
                        <a:rPr lang="en-US" sz="1600" b="0" dirty="0" smtClean="0"/>
                        <a:t>. [</a:t>
                      </a:r>
                      <a:r>
                        <a:rPr lang="en-US" sz="1600" b="0" baseline="0" dirty="0" smtClean="0"/>
                        <a:t>Online image]. 09 Aug. 2010. </a:t>
                      </a:r>
                      <a:r>
                        <a:rPr lang="en-US" sz="1600" b="0" i="1" baseline="0" dirty="0" smtClean="0"/>
                        <a:t>Adapted.</a:t>
                      </a:r>
                      <a:r>
                        <a:rPr lang="en-US" sz="1600" b="0" baseline="0" dirty="0" smtClean="0"/>
                        <a:t> </a:t>
                      </a:r>
                      <a:r>
                        <a:rPr lang="en-US" sz="1600" b="0" dirty="0" smtClean="0"/>
                        <a:t>&lt;http://www.er.doe.gov/bes/scale_of_things.html&gt;.</a:t>
                      </a:r>
                    </a:p>
                    <a:p>
                      <a:pPr marL="228600" indent="0">
                        <a:spcAft>
                          <a:spcPts val="600"/>
                        </a:spcAft>
                      </a:pPr>
                      <a:r>
                        <a:rPr lang="en-US" sz="1600" b="0" i="1" dirty="0" smtClean="0"/>
                        <a:t>Flu</a:t>
                      </a:r>
                      <a:r>
                        <a:rPr lang="en-US" sz="1600" b="0" i="1" baseline="0" dirty="0" smtClean="0"/>
                        <a:t> virus</a:t>
                      </a:r>
                      <a:r>
                        <a:rPr lang="en-US" sz="1600" b="0" baseline="0" dirty="0" smtClean="0"/>
                        <a:t>. [Online image]. 09 Aug. 2010. &lt;</a:t>
                      </a:r>
                      <a:r>
                        <a:rPr lang="en-US" sz="1600" b="0" dirty="0" smtClean="0"/>
                        <a:t>http://www.chm.bris.ac.uk/webprojects2006/Kelly/influenzafigure1.jpg&gt;</a:t>
                      </a:r>
                    </a:p>
                  </a:txBody>
                  <a:tcPr marR="365760" marT="91440" marB="91440"/>
                </a:tc>
              </a:tr>
              <a:tr h="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t>Slide 17</a:t>
                      </a:r>
                    </a:p>
                  </a:txBody>
                  <a:tcPr anchor="ctr"/>
                </a:tc>
                <a:tc>
                  <a:txBody>
                    <a:bodyPr/>
                    <a:lstStyle/>
                    <a:p>
                      <a:pPr marL="228600" indent="0">
                        <a:spcBef>
                          <a:spcPts val="0"/>
                        </a:spcBef>
                        <a:spcAft>
                          <a:spcPts val="600"/>
                        </a:spcAft>
                        <a:buFont typeface="Wingdings 2" pitchFamily="18" charset="2"/>
                        <a:buNone/>
                      </a:pPr>
                      <a:r>
                        <a:rPr lang="en-US" sz="1600" b="0" i="1" dirty="0" smtClean="0"/>
                        <a:t>Carbon</a:t>
                      </a:r>
                      <a:r>
                        <a:rPr lang="en-US" sz="1600" b="0" i="1" baseline="0" dirty="0" smtClean="0"/>
                        <a:t> nanotube: &lt;</a:t>
                      </a:r>
                      <a:r>
                        <a:rPr lang="en-US" sz="1600" b="0" i="1" dirty="0" smtClean="0"/>
                        <a:t>http://en.wikipedia.org/wiki/File:Carbon_nanotube_armchair_povray.PNG&gt;</a:t>
                      </a:r>
                    </a:p>
                    <a:p>
                      <a:pPr marL="228600" indent="0">
                        <a:spcBef>
                          <a:spcPts val="0"/>
                        </a:spcBef>
                        <a:spcAft>
                          <a:spcPts val="600"/>
                        </a:spcAft>
                        <a:buFont typeface="Wingdings 2" pitchFamily="18" charset="2"/>
                        <a:buNone/>
                      </a:pPr>
                      <a:r>
                        <a:rPr lang="en-US" sz="1600" b="0" i="1" dirty="0" err="1" smtClean="0"/>
                        <a:t>Buckyball</a:t>
                      </a:r>
                      <a:r>
                        <a:rPr lang="en-US" sz="1600" b="0" i="1" dirty="0" smtClean="0"/>
                        <a:t>:</a:t>
                      </a:r>
                      <a:r>
                        <a:rPr lang="en-US" sz="1600" b="0" i="1" baseline="0" dirty="0" smtClean="0"/>
                        <a:t> &lt;https://en.wikipedia.org/wiki/Buckminsterfullerene#/media/File:Buckminsterfullerene-perspective-3D-balls.png&gt;</a:t>
                      </a:r>
                    </a:p>
                    <a:p>
                      <a:pPr marL="228600" indent="0">
                        <a:spcBef>
                          <a:spcPts val="0"/>
                        </a:spcBef>
                        <a:spcAft>
                          <a:spcPts val="600"/>
                        </a:spcAft>
                        <a:buFont typeface="Wingdings 2" pitchFamily="18" charset="2"/>
                        <a:buNone/>
                      </a:pPr>
                      <a:r>
                        <a:rPr lang="en-US" sz="1600" b="0" i="1" dirty="0" smtClean="0"/>
                        <a:t>Zeolite:</a:t>
                      </a:r>
                      <a:r>
                        <a:rPr lang="en-US" sz="1600" b="0" i="1" baseline="0" dirty="0" smtClean="0"/>
                        <a:t> &lt;</a:t>
                      </a:r>
                      <a:r>
                        <a:rPr lang="en-US" sz="1600" b="0" i="1" dirty="0" smtClean="0"/>
                        <a:t>http://chemeducator.org/sbibs/s0004003/spapers/430114wv.htm&gt;</a:t>
                      </a:r>
                    </a:p>
                  </a:txBody>
                  <a:tcPr marR="365760" marT="91440" marB="91440"/>
                </a:tc>
              </a:tr>
            </a:tbl>
          </a:graphicData>
        </a:graphic>
      </p:graphicFrame>
    </p:spTree>
    <p:extLst>
      <p:ext uri="{BB962C8B-B14F-4D97-AF65-F5344CB8AC3E}">
        <p14:creationId xmlns:p14="http://schemas.microsoft.com/office/powerpoint/2010/main" val="3531058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2"/>
          <p:cNvSpPr>
            <a:spLocks noGrp="1"/>
          </p:cNvSpPr>
          <p:nvPr>
            <p:ph type="sldNum" sz="quarter" idx="12"/>
          </p:nvPr>
        </p:nvSpPr>
        <p:spPr>
          <a:xfrm>
            <a:off x="8248650" y="6027738"/>
            <a:ext cx="522288" cy="358775"/>
          </a:xfrm>
        </p:spPr>
        <p:txBody>
          <a:bodyPr/>
          <a:lstStyle/>
          <a:p>
            <a:pPr>
              <a:defRPr/>
            </a:pPr>
            <a:fld id="{19ACB9CF-347F-46B9-84D0-90D6780C3C6C}" type="slidenum">
              <a:rPr lang="en-US" smtClean="0"/>
              <a:pPr>
                <a:defRPr/>
              </a:pPr>
              <a:t>3</a:t>
            </a:fld>
            <a:endParaRPr lang="en-US" smtClean="0"/>
          </a:p>
        </p:txBody>
      </p:sp>
      <p:graphicFrame>
        <p:nvGraphicFramePr>
          <p:cNvPr id="12" name="Object 11"/>
          <p:cNvGraphicFramePr>
            <a:graphicFrameLocks noChangeAspect="1"/>
          </p:cNvGraphicFramePr>
          <p:nvPr>
            <p:extLst>
              <p:ext uri="{D42A27DB-BD31-4B8C-83A1-F6EECF244321}">
                <p14:modId xmlns:p14="http://schemas.microsoft.com/office/powerpoint/2010/main" val="501300655"/>
              </p:ext>
            </p:extLst>
          </p:nvPr>
        </p:nvGraphicFramePr>
        <p:xfrm>
          <a:off x="134471" y="0"/>
          <a:ext cx="8875059" cy="6858000"/>
        </p:xfrm>
        <a:graphic>
          <a:graphicData uri="http://schemas.openxmlformats.org/presentationml/2006/ole">
            <mc:AlternateContent xmlns:mc="http://schemas.openxmlformats.org/markup-compatibility/2006">
              <mc:Choice xmlns:v="urn:schemas-microsoft-com:vml" Requires="v">
                <p:oleObj spid="_x0000_s1044" name="Acrobat Document" r:id="rId4" imgW="7543800" imgH="5829300" progId="AcroExch.Document.11">
                  <p:embed/>
                </p:oleObj>
              </mc:Choice>
              <mc:Fallback>
                <p:oleObj name="Acrobat Document" r:id="rId4" imgW="7543800" imgH="5829300" progId="AcroExch.Document.11">
                  <p:embed/>
                  <p:pic>
                    <p:nvPicPr>
                      <p:cNvPr id="0" name=""/>
                      <p:cNvPicPr/>
                      <p:nvPr/>
                    </p:nvPicPr>
                    <p:blipFill>
                      <a:blip r:embed="rId5"/>
                      <a:stretch>
                        <a:fillRect/>
                      </a:stretch>
                    </p:blipFill>
                    <p:spPr>
                      <a:xfrm>
                        <a:off x="134471" y="0"/>
                        <a:ext cx="8875059" cy="6858000"/>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144000" cy="1097280"/>
          </a:xfrm>
        </p:spPr>
        <p:txBody>
          <a:bodyPr>
            <a:normAutofit/>
          </a:bodyPr>
          <a:lstStyle/>
          <a:p>
            <a:pPr eaLnBrk="1" hangingPunct="1">
              <a:defRPr/>
            </a:pPr>
            <a:r>
              <a:rPr lang="en-US" sz="3400" dirty="0" smtClean="0"/>
              <a:t>Why Study Nanoscience and Nanotechnology?</a:t>
            </a:r>
          </a:p>
        </p:txBody>
      </p:sp>
      <p:sp>
        <p:nvSpPr>
          <p:cNvPr id="18435" name="Rectangle 3"/>
          <p:cNvSpPr>
            <a:spLocks noGrp="1" noChangeArrowheads="1"/>
          </p:cNvSpPr>
          <p:nvPr>
            <p:ph idx="1"/>
          </p:nvPr>
        </p:nvSpPr>
        <p:spPr>
          <a:xfrm>
            <a:off x="0" y="1600200"/>
            <a:ext cx="9144000" cy="4361995"/>
          </a:xfrm>
        </p:spPr>
        <p:txBody>
          <a:bodyPr>
            <a:noAutofit/>
          </a:bodyPr>
          <a:lstStyle/>
          <a:p>
            <a:pPr eaLnBrk="1" hangingPunct="1">
              <a:spcBef>
                <a:spcPts val="600"/>
              </a:spcBef>
              <a:spcAft>
                <a:spcPts val="600"/>
              </a:spcAft>
              <a:buFontTx/>
              <a:buNone/>
            </a:pPr>
            <a:r>
              <a:rPr lang="en-US" sz="2800" dirty="0" err="1" smtClean="0">
                <a:latin typeface="+mj-lt"/>
              </a:rPr>
              <a:t>Nanoscience</a:t>
            </a:r>
            <a:r>
              <a:rPr lang="en-US" sz="2800" dirty="0" smtClean="0">
                <a:latin typeface="+mj-lt"/>
              </a:rPr>
              <a:t>: </a:t>
            </a:r>
          </a:p>
          <a:p>
            <a:pPr marL="233363" lvl="2" indent="0">
              <a:spcBef>
                <a:spcPts val="600"/>
              </a:spcBef>
              <a:buNone/>
            </a:pPr>
            <a:r>
              <a:rPr lang="en-US" dirty="0" smtClean="0"/>
              <a:t>The study of fundamental principles of nanostructures between </a:t>
            </a:r>
            <a:r>
              <a:rPr lang="en-US" dirty="0"/>
              <a:t>bulk and atomic </a:t>
            </a:r>
            <a:r>
              <a:rPr lang="en-US" dirty="0" smtClean="0"/>
              <a:t>properties.</a:t>
            </a:r>
            <a:endParaRPr lang="en-US" dirty="0"/>
          </a:p>
          <a:p>
            <a:pPr>
              <a:spcBef>
                <a:spcPts val="1200"/>
              </a:spcBef>
            </a:pPr>
            <a:r>
              <a:rPr lang="en-US" sz="2800" dirty="0">
                <a:latin typeface="+mj-lt"/>
              </a:rPr>
              <a:t>Nanotechnology:</a:t>
            </a:r>
            <a:r>
              <a:rPr lang="en-US" sz="2800" dirty="0" smtClean="0">
                <a:cs typeface="Arial" charset="0"/>
              </a:rPr>
              <a:t> </a:t>
            </a:r>
            <a:endParaRPr lang="en-US" sz="2800" dirty="0">
              <a:cs typeface="Arial" charset="0"/>
            </a:endParaRPr>
          </a:p>
          <a:p>
            <a:pPr>
              <a:spcBef>
                <a:spcPts val="600"/>
              </a:spcBef>
            </a:pPr>
            <a:r>
              <a:rPr lang="en-US" sz="2400" dirty="0" smtClean="0">
                <a:cs typeface="Arial" charset="0"/>
              </a:rPr>
              <a:t>The application of </a:t>
            </a:r>
            <a:r>
              <a:rPr lang="en-US" sz="2400" dirty="0" err="1" smtClean="0">
                <a:cs typeface="Arial" charset="0"/>
              </a:rPr>
              <a:t>nano</a:t>
            </a:r>
            <a:r>
              <a:rPr lang="en-US" sz="2400" dirty="0" smtClean="0">
                <a:cs typeface="Arial" charset="0"/>
              </a:rPr>
              <a:t>-structures into useful devices.</a:t>
            </a:r>
          </a:p>
          <a:p>
            <a:pPr lvl="2"/>
            <a:endParaRPr lang="en-US" dirty="0">
              <a:cs typeface="Arial" charset="0"/>
            </a:endParaRPr>
          </a:p>
          <a:p>
            <a:endParaRPr lang="en-US" dirty="0" smtClean="0"/>
          </a:p>
          <a:p>
            <a:pPr lvl="2" eaLnBrk="1" hangingPunct="1">
              <a:spcAft>
                <a:spcPts val="600"/>
              </a:spcAft>
            </a:pPr>
            <a:endParaRPr lang="en-US" sz="2000" dirty="0"/>
          </a:p>
          <a:p>
            <a:endParaRPr lang="en-US" dirty="0" smtClean="0"/>
          </a:p>
        </p:txBody>
      </p:sp>
      <p:sp>
        <p:nvSpPr>
          <p:cNvPr id="3" name="Slide Number Placeholder 2"/>
          <p:cNvSpPr>
            <a:spLocks noGrp="1"/>
          </p:cNvSpPr>
          <p:nvPr>
            <p:ph type="sldNum" sz="quarter" idx="12"/>
          </p:nvPr>
        </p:nvSpPr>
        <p:spPr/>
        <p:txBody>
          <a:bodyPr/>
          <a:lstStyle/>
          <a:p>
            <a:fld id="{933591AE-FACB-47FB-8AAC-14349F9948F4}" type="slidenum">
              <a:rPr lang="en-US" smtClean="0"/>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p:spPr>
        <p:txBody>
          <a:bodyPr/>
          <a:lstStyle/>
          <a:p>
            <a:pPr>
              <a:defRPr/>
            </a:pPr>
            <a:r>
              <a:rPr lang="en-US" dirty="0" smtClean="0"/>
              <a:t>The Very Beginnings…</a:t>
            </a:r>
            <a:endParaRPr lang="en-US" dirty="0"/>
          </a:p>
        </p:txBody>
      </p:sp>
      <p:sp>
        <p:nvSpPr>
          <p:cNvPr id="20483" name="Content Placeholder 2"/>
          <p:cNvSpPr>
            <a:spLocks noGrp="1"/>
          </p:cNvSpPr>
          <p:nvPr>
            <p:ph idx="1"/>
          </p:nvPr>
        </p:nvSpPr>
        <p:spPr>
          <a:xfrm>
            <a:off x="0" y="1600201"/>
            <a:ext cx="6553200" cy="4321628"/>
          </a:xfrm>
        </p:spPr>
        <p:txBody>
          <a:bodyPr>
            <a:noAutofit/>
          </a:bodyPr>
          <a:lstStyle/>
          <a:p>
            <a:pPr>
              <a:spcBef>
                <a:spcPts val="0"/>
              </a:spcBef>
              <a:spcAft>
                <a:spcPts val="1200"/>
              </a:spcAft>
            </a:pPr>
            <a:r>
              <a:rPr lang="en-US" sz="2800" dirty="0" smtClean="0"/>
              <a:t>500 – 1400 – Stained Glass</a:t>
            </a:r>
          </a:p>
          <a:p>
            <a:pPr>
              <a:spcAft>
                <a:spcPts val="1200"/>
              </a:spcAft>
            </a:pPr>
            <a:r>
              <a:rPr lang="en-US" sz="2800" dirty="0" smtClean="0"/>
              <a:t>800 </a:t>
            </a:r>
            <a:r>
              <a:rPr lang="en-US" sz="2800" dirty="0"/>
              <a:t>- 1600 – </a:t>
            </a:r>
            <a:r>
              <a:rPr lang="en-US" sz="2800" dirty="0" smtClean="0"/>
              <a:t>Nanoparticles </a:t>
            </a:r>
            <a:r>
              <a:rPr lang="en-US" sz="2800" dirty="0"/>
              <a:t>in </a:t>
            </a:r>
            <a:r>
              <a:rPr lang="en-US" sz="2800" dirty="0" smtClean="0"/>
              <a:t>pottery</a:t>
            </a:r>
          </a:p>
          <a:p>
            <a:pPr>
              <a:spcBef>
                <a:spcPts val="0"/>
              </a:spcBef>
              <a:spcAft>
                <a:spcPts val="1200"/>
              </a:spcAft>
            </a:pPr>
            <a:r>
              <a:rPr lang="en-US" sz="2800" dirty="0" smtClean="0"/>
              <a:t>1200 - 1700 – Damascus Steel swords</a:t>
            </a:r>
          </a:p>
          <a:p>
            <a:pPr>
              <a:spcBef>
                <a:spcPts val="0"/>
              </a:spcBef>
              <a:spcAft>
                <a:spcPts val="1200"/>
              </a:spcAft>
            </a:pPr>
            <a:r>
              <a:rPr lang="en-US" sz="2800" dirty="0" smtClean="0"/>
              <a:t>~1910 – Particle sizes described in “nanometers” 	</a:t>
            </a:r>
          </a:p>
          <a:p>
            <a:pPr>
              <a:spcBef>
                <a:spcPts val="0"/>
              </a:spcBef>
              <a:spcAft>
                <a:spcPts val="1200"/>
              </a:spcAft>
            </a:pPr>
            <a:r>
              <a:rPr lang="en-US" sz="2800" dirty="0" smtClean="0"/>
              <a:t>1959 – Feynman’s speech: </a:t>
            </a:r>
          </a:p>
          <a:p>
            <a:pPr algn="ctr">
              <a:spcAft>
                <a:spcPts val="1200"/>
              </a:spcAft>
            </a:pPr>
            <a:r>
              <a:rPr lang="en-US" sz="2400" i="1" dirty="0"/>
              <a:t>“The principles of physics, as far as I can see, do not speak against the possibility of maneuvering things atom by </a:t>
            </a:r>
            <a:r>
              <a:rPr lang="en-US" sz="2400" i="1" dirty="0" smtClean="0"/>
              <a:t>atom”</a:t>
            </a:r>
          </a:p>
          <a:p>
            <a:pPr>
              <a:spcAft>
                <a:spcPts val="1200"/>
              </a:spcAft>
            </a:pPr>
            <a:endParaRPr lang="en-US" sz="2400" dirty="0" smtClean="0"/>
          </a:p>
          <a:p>
            <a:pPr>
              <a:spcBef>
                <a:spcPts val="0"/>
              </a:spcBef>
              <a:spcAft>
                <a:spcPts val="1200"/>
              </a:spcAft>
            </a:pPr>
            <a:endParaRPr lang="en-US" sz="2800" dirty="0" smtClean="0"/>
          </a:p>
        </p:txBody>
      </p:sp>
      <p:sp>
        <p:nvSpPr>
          <p:cNvPr id="5" name="Slide Number Placeholder 4"/>
          <p:cNvSpPr>
            <a:spLocks noGrp="1"/>
          </p:cNvSpPr>
          <p:nvPr>
            <p:ph type="sldNum" sz="quarter" idx="12"/>
          </p:nvPr>
        </p:nvSpPr>
        <p:spPr/>
        <p:txBody>
          <a:bodyPr/>
          <a:lstStyle/>
          <a:p>
            <a:fld id="{933591AE-FACB-47FB-8AAC-14349F9948F4}" type="slidenum">
              <a:rPr lang="en-US" smtClean="0"/>
              <a:t>5</a:t>
            </a:fld>
            <a:endParaRPr lang="en-US" dirty="0"/>
          </a:p>
        </p:txBody>
      </p:sp>
      <p:sp>
        <p:nvSpPr>
          <p:cNvPr id="3" name="TextBox 2"/>
          <p:cNvSpPr txBox="1"/>
          <p:nvPr/>
        </p:nvSpPr>
        <p:spPr>
          <a:xfrm>
            <a:off x="-631371" y="-1103086"/>
            <a:ext cx="9144000" cy="1200329"/>
          </a:xfrm>
          <a:prstGeom prst="rect">
            <a:avLst/>
          </a:prstGeom>
          <a:noFill/>
        </p:spPr>
        <p:txBody>
          <a:bodyPr wrap="square" rtlCol="0">
            <a:spAutoFit/>
          </a:bodyPr>
          <a:lstStyle/>
          <a:p>
            <a:pPr algn="ctr"/>
            <a:r>
              <a:rPr lang="en-US" sz="2400" i="1" dirty="0"/>
              <a:t>“The principles of physics, as far as I can see, do not speak against the possibility of maneuvering things atom by atom”</a:t>
            </a:r>
          </a:p>
          <a:p>
            <a:pPr algn="ctr"/>
            <a:endParaRPr lang="en-US" sz="2400" dirty="0"/>
          </a:p>
        </p:txBody>
      </p:sp>
      <p:pic>
        <p:nvPicPr>
          <p:cNvPr id="7" name="Picture 6"/>
          <p:cNvPicPr>
            <a:picLocks noChangeAspect="1"/>
          </p:cNvPicPr>
          <p:nvPr/>
        </p:nvPicPr>
        <p:blipFill>
          <a:blip r:embed="rId3"/>
          <a:stretch>
            <a:fillRect/>
          </a:stretch>
        </p:blipFill>
        <p:spPr>
          <a:xfrm>
            <a:off x="6895550" y="3355304"/>
            <a:ext cx="1714500" cy="1819275"/>
          </a:xfrm>
          <a:prstGeom prst="rect">
            <a:avLst/>
          </a:prstGeom>
          <a:ln w="3175">
            <a:solidFill>
              <a:schemeClr val="bg1">
                <a:lumMod val="75000"/>
              </a:schemeClr>
            </a:solidFill>
          </a:ln>
        </p:spPr>
      </p:pic>
      <p:pic>
        <p:nvPicPr>
          <p:cNvPr id="9" name="Picture 8"/>
          <p:cNvPicPr>
            <a:picLocks noChangeAspect="1"/>
          </p:cNvPicPr>
          <p:nvPr/>
        </p:nvPicPr>
        <p:blipFill>
          <a:blip r:embed="rId4"/>
          <a:stretch>
            <a:fillRect/>
          </a:stretch>
        </p:blipFill>
        <p:spPr>
          <a:xfrm>
            <a:off x="6895550" y="1184197"/>
            <a:ext cx="1714500" cy="1714500"/>
          </a:xfrm>
          <a:prstGeom prst="rect">
            <a:avLst/>
          </a:prstGeom>
          <a:ln w="3175">
            <a:solidFill>
              <a:schemeClr val="bg1">
                <a:lumMod val="75000"/>
              </a:schemeClr>
            </a:solidFill>
          </a:ln>
        </p:spPr>
      </p:pic>
      <p:pic>
        <p:nvPicPr>
          <p:cNvPr id="10" name="Picture 9"/>
          <p:cNvPicPr>
            <a:picLocks noChangeAspect="1"/>
          </p:cNvPicPr>
          <p:nvPr/>
        </p:nvPicPr>
        <p:blipFill>
          <a:blip r:embed="rId5"/>
          <a:stretch>
            <a:fillRect/>
          </a:stretch>
        </p:blipFill>
        <p:spPr>
          <a:xfrm>
            <a:off x="6553200" y="5427986"/>
            <a:ext cx="2399201" cy="723204"/>
          </a:xfrm>
          <a:prstGeom prst="rect">
            <a:avLst/>
          </a:prstGeom>
          <a:ln w="3175">
            <a:solidFill>
              <a:schemeClr val="bg1">
                <a:lumMod val="75000"/>
              </a:schemeClr>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0"/>
            <a:ext cx="9144000" cy="1097280"/>
          </a:xfrm>
        </p:spPr>
        <p:txBody>
          <a:bodyPr/>
          <a:lstStyle/>
          <a:p>
            <a:pPr eaLnBrk="1" hangingPunct="1">
              <a:defRPr/>
            </a:pPr>
            <a:r>
              <a:rPr lang="en-US" dirty="0" smtClean="0"/>
              <a:t>Then…</a:t>
            </a:r>
          </a:p>
        </p:txBody>
      </p:sp>
      <p:sp>
        <p:nvSpPr>
          <p:cNvPr id="13315" name="Rectangle 3"/>
          <p:cNvSpPr>
            <a:spLocks noGrp="1" noChangeArrowheads="1"/>
          </p:cNvSpPr>
          <p:nvPr>
            <p:ph idx="1"/>
          </p:nvPr>
        </p:nvSpPr>
        <p:spPr>
          <a:xfrm>
            <a:off x="0" y="1600200"/>
            <a:ext cx="9144000" cy="4144963"/>
          </a:xfrm>
        </p:spPr>
        <p:txBody>
          <a:bodyPr>
            <a:noAutofit/>
          </a:bodyPr>
          <a:lstStyle/>
          <a:p>
            <a:pPr eaLnBrk="1" hangingPunct="1">
              <a:spcBef>
                <a:spcPts val="0"/>
              </a:spcBef>
              <a:spcAft>
                <a:spcPts val="1200"/>
              </a:spcAft>
              <a:defRPr/>
            </a:pPr>
            <a:r>
              <a:rPr lang="en-US" sz="2800" dirty="0" smtClean="0"/>
              <a:t>1970 – “Nanotechnology” coined (Taniguchi)</a:t>
            </a:r>
          </a:p>
          <a:p>
            <a:pPr eaLnBrk="1" hangingPunct="1">
              <a:spcBef>
                <a:spcPts val="0"/>
              </a:spcBef>
              <a:spcAft>
                <a:spcPts val="1200"/>
              </a:spcAft>
              <a:defRPr/>
            </a:pPr>
            <a:r>
              <a:rPr lang="en-US" sz="2800" dirty="0" smtClean="0"/>
              <a:t>1981 – First atoms seen (Binnig and Rohrer, STM) </a:t>
            </a:r>
          </a:p>
          <a:p>
            <a:pPr eaLnBrk="1" hangingPunct="1">
              <a:spcBef>
                <a:spcPts val="0"/>
              </a:spcBef>
              <a:spcAft>
                <a:spcPts val="1200"/>
              </a:spcAft>
              <a:defRPr/>
            </a:pPr>
            <a:r>
              <a:rPr lang="en-US" sz="2800" dirty="0" smtClean="0"/>
              <a:t>1986 – </a:t>
            </a:r>
            <a:r>
              <a:rPr lang="en-US" sz="2800" u="sng" dirty="0" smtClean="0"/>
              <a:t>Engines of Creation, the Coming Age of Nanotechnology</a:t>
            </a:r>
            <a:r>
              <a:rPr lang="en-US" sz="2800" dirty="0" smtClean="0"/>
              <a:t> by Richard Drexler</a:t>
            </a:r>
            <a:endParaRPr lang="en-US" sz="2400" i="1" dirty="0" smtClean="0"/>
          </a:p>
          <a:p>
            <a:pPr algn="ctr" eaLnBrk="1" hangingPunct="1">
              <a:spcBef>
                <a:spcPts val="1200"/>
              </a:spcBef>
              <a:spcAft>
                <a:spcPts val="1200"/>
              </a:spcAft>
              <a:buFontTx/>
              <a:buNone/>
              <a:defRPr/>
            </a:pPr>
            <a:r>
              <a:rPr lang="en-US" sz="2400" i="1" dirty="0" smtClean="0"/>
              <a:t>“Nanotechnology is the principle of atom manipulation atom by atom, through control of the structure of matter at the molecular level. It entails the ability to build molecular systems with atom-by-atom precision, yielding a variety of </a:t>
            </a:r>
            <a:r>
              <a:rPr lang="en-US" sz="2400" i="1" dirty="0" err="1" smtClean="0"/>
              <a:t>nanomachines</a:t>
            </a:r>
            <a:r>
              <a:rPr lang="en-US" sz="2400" i="1" dirty="0" smtClean="0"/>
              <a:t>”</a:t>
            </a:r>
          </a:p>
        </p:txBody>
      </p:sp>
      <p:sp>
        <p:nvSpPr>
          <p:cNvPr id="2" name="Slide Number Placeholder 1"/>
          <p:cNvSpPr>
            <a:spLocks noGrp="1"/>
          </p:cNvSpPr>
          <p:nvPr>
            <p:ph type="sldNum" sz="quarter" idx="12"/>
          </p:nvPr>
        </p:nvSpPr>
        <p:spPr/>
        <p:txBody>
          <a:bodyPr/>
          <a:lstStyle/>
          <a:p>
            <a:fld id="{933591AE-FACB-47FB-8AAC-14349F9948F4}" type="slidenum">
              <a:rPr lang="en-US" smtClean="0"/>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a:t>
            </a:r>
            <a:endParaRPr lang="en-US" dirty="0"/>
          </a:p>
        </p:txBody>
      </p:sp>
      <p:sp>
        <p:nvSpPr>
          <p:cNvPr id="3" name="Slide Number Placeholder 2"/>
          <p:cNvSpPr>
            <a:spLocks noGrp="1"/>
          </p:cNvSpPr>
          <p:nvPr>
            <p:ph type="sldNum" sz="quarter" idx="12"/>
          </p:nvPr>
        </p:nvSpPr>
        <p:spPr/>
        <p:txBody>
          <a:bodyPr/>
          <a:lstStyle/>
          <a:p>
            <a:fld id="{933591AE-FACB-47FB-8AAC-14349F9948F4}" type="slidenum">
              <a:rPr lang="en-US" smtClean="0"/>
              <a:t>7</a:t>
            </a:fld>
            <a:endParaRPr lang="en-US"/>
          </a:p>
        </p:txBody>
      </p:sp>
      <p:grpSp>
        <p:nvGrpSpPr>
          <p:cNvPr id="24" name="Group 23"/>
          <p:cNvGrpSpPr/>
          <p:nvPr/>
        </p:nvGrpSpPr>
        <p:grpSpPr>
          <a:xfrm>
            <a:off x="3071442" y="1213699"/>
            <a:ext cx="2286000" cy="5492155"/>
            <a:chOff x="3071442" y="1245454"/>
            <a:chExt cx="2286000" cy="5492155"/>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1762" t="1" r="-257" b="-1"/>
            <a:stretch/>
          </p:blipFill>
          <p:spPr>
            <a:xfrm>
              <a:off x="3071442" y="1245454"/>
              <a:ext cx="2286000" cy="1721707"/>
            </a:xfrm>
            <a:prstGeom prst="rect">
              <a:avLst/>
            </a:prstGeom>
            <a:ln w="3175">
              <a:solidFill>
                <a:schemeClr val="bg1">
                  <a:lumMod val="75000"/>
                </a:schemeClr>
              </a:solidFill>
            </a:ln>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1442" y="3138415"/>
              <a:ext cx="2286000" cy="1714500"/>
            </a:xfrm>
            <a:prstGeom prst="rect">
              <a:avLst/>
            </a:prstGeom>
            <a:ln w="3175">
              <a:solidFill>
                <a:schemeClr val="bg1">
                  <a:lumMod val="75000"/>
                </a:schemeClr>
              </a:solidFill>
            </a:ln>
          </p:spPr>
        </p:pic>
        <p:pic>
          <p:nvPicPr>
            <p:cNvPr id="18" name="Picture 17"/>
            <p:cNvPicPr>
              <a:picLocks noChangeAspect="1"/>
            </p:cNvPicPr>
            <p:nvPr/>
          </p:nvPicPr>
          <p:blipFill rotWithShape="1">
            <a:blip r:embed="rId5" cstate="print">
              <a:extLst>
                <a:ext uri="{28A0092B-C50C-407E-A947-70E740481C1C}">
                  <a14:useLocalDpi xmlns:a14="http://schemas.microsoft.com/office/drawing/2010/main" val="0"/>
                </a:ext>
              </a:extLst>
            </a:blip>
            <a:srcRect l="571" r="11063"/>
            <a:stretch/>
          </p:blipFill>
          <p:spPr>
            <a:xfrm>
              <a:off x="3071442" y="5024169"/>
              <a:ext cx="2286000" cy="1713440"/>
            </a:xfrm>
            <a:prstGeom prst="rect">
              <a:avLst/>
            </a:prstGeom>
            <a:ln w="3175">
              <a:solidFill>
                <a:schemeClr val="bg1">
                  <a:lumMod val="75000"/>
                </a:schemeClr>
              </a:solidFill>
            </a:ln>
          </p:spPr>
        </p:pic>
      </p:grpSp>
      <p:grpSp>
        <p:nvGrpSpPr>
          <p:cNvPr id="26" name="Group 25"/>
          <p:cNvGrpSpPr/>
          <p:nvPr/>
        </p:nvGrpSpPr>
        <p:grpSpPr>
          <a:xfrm>
            <a:off x="6216000" y="1527822"/>
            <a:ext cx="2619417" cy="4863909"/>
            <a:chOff x="6216000" y="1399589"/>
            <a:chExt cx="2619417" cy="4863909"/>
          </a:xfrm>
        </p:grpSpPr>
        <p:pic>
          <p:nvPicPr>
            <p:cNvPr id="16" name="Picture 15"/>
            <p:cNvPicPr>
              <a:picLocks noChangeAspect="1"/>
            </p:cNvPicPr>
            <p:nvPr/>
          </p:nvPicPr>
          <p:blipFill rotWithShape="1">
            <a:blip r:embed="rId6" cstate="print">
              <a:extLst>
                <a:ext uri="{28A0092B-C50C-407E-A947-70E740481C1C}">
                  <a14:useLocalDpi xmlns:a14="http://schemas.microsoft.com/office/drawing/2010/main" val="0"/>
                </a:ext>
              </a:extLst>
            </a:blip>
            <a:srcRect l="6502" r="4610"/>
            <a:stretch/>
          </p:blipFill>
          <p:spPr>
            <a:xfrm>
              <a:off x="6611308" y="1399589"/>
              <a:ext cx="1828800" cy="2743200"/>
            </a:xfrm>
            <a:prstGeom prst="rect">
              <a:avLst/>
            </a:prstGeom>
            <a:ln w="3175">
              <a:solidFill>
                <a:schemeClr val="bg1">
                  <a:lumMod val="75000"/>
                </a:schemeClr>
              </a:solidFill>
            </a:ln>
          </p:spPr>
        </p:pic>
        <p:pic>
          <p:nvPicPr>
            <p:cNvPr id="20" name="Picture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16000" y="4434698"/>
              <a:ext cx="2619417" cy="1828800"/>
            </a:xfrm>
            <a:prstGeom prst="rect">
              <a:avLst/>
            </a:prstGeom>
            <a:ln w="3175">
              <a:solidFill>
                <a:schemeClr val="bg1">
                  <a:lumMod val="75000"/>
                </a:schemeClr>
              </a:solidFill>
            </a:ln>
          </p:spPr>
        </p:pic>
      </p:grpSp>
      <p:grpSp>
        <p:nvGrpSpPr>
          <p:cNvPr id="25" name="Group 24"/>
          <p:cNvGrpSpPr/>
          <p:nvPr/>
        </p:nvGrpSpPr>
        <p:grpSpPr>
          <a:xfrm>
            <a:off x="396109" y="1182127"/>
            <a:ext cx="1801790" cy="5555298"/>
            <a:chOff x="396109" y="1181943"/>
            <a:chExt cx="1801790" cy="5555298"/>
          </a:xfrm>
        </p:grpSpPr>
        <p:pic>
          <p:nvPicPr>
            <p:cNvPr id="12" name="Picture 11"/>
            <p:cNvPicPr>
              <a:picLocks noChangeAspect="1"/>
            </p:cNvPicPr>
            <p:nvPr/>
          </p:nvPicPr>
          <p:blipFill rotWithShape="1">
            <a:blip r:embed="rId8" cstate="print">
              <a:extLst>
                <a:ext uri="{28A0092B-C50C-407E-A947-70E740481C1C}">
                  <a14:useLocalDpi xmlns:a14="http://schemas.microsoft.com/office/drawing/2010/main" val="0"/>
                </a:ext>
              </a:extLst>
            </a:blip>
            <a:srcRect r="1453"/>
            <a:stretch/>
          </p:blipFill>
          <p:spPr>
            <a:xfrm>
              <a:off x="396109" y="3994041"/>
              <a:ext cx="1801790" cy="2743200"/>
            </a:xfrm>
            <a:prstGeom prst="rect">
              <a:avLst/>
            </a:prstGeom>
            <a:ln w="3175">
              <a:solidFill>
                <a:schemeClr val="bg1">
                  <a:lumMod val="75000"/>
                </a:schemeClr>
              </a:solidFill>
            </a:ln>
          </p:spPr>
        </p:pic>
        <p:pic>
          <p:nvPicPr>
            <p:cNvPr id="23" name="Picture 22"/>
            <p:cNvPicPr>
              <a:picLocks noChangeAspect="1"/>
            </p:cNvPicPr>
            <p:nvPr/>
          </p:nvPicPr>
          <p:blipFill rotWithShape="1">
            <a:blip r:embed="rId9" cstate="print">
              <a:extLst>
                <a:ext uri="{28A0092B-C50C-407E-A947-70E740481C1C}">
                  <a14:useLocalDpi xmlns:a14="http://schemas.microsoft.com/office/drawing/2010/main" val="0"/>
                </a:ext>
              </a:extLst>
            </a:blip>
            <a:srcRect t="5003" b="2415"/>
            <a:stretch/>
          </p:blipFill>
          <p:spPr>
            <a:xfrm>
              <a:off x="396407" y="1181943"/>
              <a:ext cx="1801195" cy="2743200"/>
            </a:xfrm>
            <a:prstGeom prst="rect">
              <a:avLst/>
            </a:prstGeom>
            <a:ln w="3175">
              <a:solidFill>
                <a:schemeClr val="bg1">
                  <a:lumMod val="75000"/>
                </a:schemeClr>
              </a:solidFill>
            </a:ln>
          </p:spPr>
        </p:pic>
      </p:grpSp>
    </p:spTree>
    <p:extLst>
      <p:ext uri="{BB962C8B-B14F-4D97-AF65-F5344CB8AC3E}">
        <p14:creationId xmlns:p14="http://schemas.microsoft.com/office/powerpoint/2010/main" val="31626452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0" y="0"/>
            <a:ext cx="9144000" cy="1097280"/>
          </a:xfrm>
        </p:spPr>
        <p:txBody>
          <a:bodyPr>
            <a:normAutofit/>
          </a:bodyPr>
          <a:lstStyle/>
          <a:p>
            <a:pPr eaLnBrk="1" hangingPunct="1">
              <a:defRPr/>
            </a:pPr>
            <a:r>
              <a:rPr lang="en-US" dirty="0" smtClean="0"/>
              <a:t>Why “</a:t>
            </a:r>
            <a:r>
              <a:rPr lang="en-US" dirty="0" err="1" smtClean="0"/>
              <a:t>Nano</a:t>
            </a:r>
            <a:r>
              <a:rPr lang="en-US" dirty="0" smtClean="0"/>
              <a:t>” is Interesting</a:t>
            </a:r>
          </a:p>
        </p:txBody>
      </p:sp>
      <p:sp>
        <p:nvSpPr>
          <p:cNvPr id="1027" name="Rectangle 3"/>
          <p:cNvSpPr>
            <a:spLocks noGrp="1" noChangeArrowheads="1"/>
          </p:cNvSpPr>
          <p:nvPr>
            <p:ph idx="1"/>
          </p:nvPr>
        </p:nvSpPr>
        <p:spPr>
          <a:xfrm>
            <a:off x="0" y="1600200"/>
            <a:ext cx="9144000" cy="4514396"/>
          </a:xfrm>
        </p:spPr>
        <p:txBody>
          <a:bodyPr>
            <a:noAutofit/>
          </a:bodyPr>
          <a:lstStyle/>
          <a:p>
            <a:pPr eaLnBrk="1" hangingPunct="1"/>
            <a:r>
              <a:rPr lang="en-US" sz="2800" dirty="0" smtClean="0"/>
              <a:t>Particles are small </a:t>
            </a:r>
          </a:p>
          <a:p>
            <a:pPr lvl="1" eaLnBrk="1" hangingPunct="1">
              <a:spcBef>
                <a:spcPts val="0"/>
              </a:spcBef>
            </a:pPr>
            <a:r>
              <a:rPr lang="en-US" sz="2400" dirty="0" smtClean="0"/>
              <a:t>High surface-to-volume ratio</a:t>
            </a:r>
          </a:p>
          <a:p>
            <a:pPr lvl="1" eaLnBrk="1" hangingPunct="1">
              <a:spcBef>
                <a:spcPts val="0"/>
              </a:spcBef>
            </a:pPr>
            <a:r>
              <a:rPr lang="en-US" sz="2400" dirty="0" smtClean="0"/>
              <a:t>React differently</a:t>
            </a:r>
          </a:p>
          <a:p>
            <a:pPr lvl="1" eaLnBrk="1" hangingPunct="1">
              <a:spcBef>
                <a:spcPts val="0"/>
              </a:spcBef>
            </a:pPr>
            <a:r>
              <a:rPr lang="en-US" sz="2400" dirty="0" smtClean="0"/>
              <a:t>Act differently (new properties)</a:t>
            </a:r>
          </a:p>
          <a:p>
            <a:pPr lvl="1" eaLnBrk="1" hangingPunct="1">
              <a:spcBef>
                <a:spcPts val="0"/>
              </a:spcBef>
            </a:pPr>
            <a:r>
              <a:rPr lang="en-US" sz="2400" dirty="0" smtClean="0"/>
              <a:t>Interact with light differently</a:t>
            </a:r>
          </a:p>
          <a:p>
            <a:pPr lvl="1" eaLnBrk="1" hangingPunct="1">
              <a:spcBef>
                <a:spcPts val="0"/>
              </a:spcBef>
            </a:pPr>
            <a:r>
              <a:rPr lang="en-US" sz="2400" dirty="0" smtClean="0"/>
              <a:t>Are on the scale of small biological structures</a:t>
            </a:r>
          </a:p>
          <a:p>
            <a:pPr eaLnBrk="1" hangingPunct="1"/>
            <a:r>
              <a:rPr lang="en-US" sz="2800" dirty="0" smtClean="0"/>
              <a:t>Quantum Mechanics meet Classical Mechanics</a:t>
            </a:r>
          </a:p>
          <a:p>
            <a:pPr eaLnBrk="1" hangingPunct="1"/>
            <a:r>
              <a:rPr lang="en-US" sz="2800" dirty="0" smtClean="0"/>
              <a:t>Interesting “new” structures</a:t>
            </a:r>
          </a:p>
          <a:p>
            <a:pPr eaLnBrk="1" hangingPunct="1"/>
            <a:r>
              <a:rPr lang="en-US" sz="2800" dirty="0" smtClean="0"/>
              <a:t>Interesting materials with nanoparticles embedded</a:t>
            </a:r>
          </a:p>
        </p:txBody>
      </p:sp>
      <p:sp>
        <p:nvSpPr>
          <p:cNvPr id="2" name="Slide Number Placeholder 1"/>
          <p:cNvSpPr>
            <a:spLocks noGrp="1"/>
          </p:cNvSpPr>
          <p:nvPr>
            <p:ph type="sldNum" sz="quarter" idx="12"/>
          </p:nvPr>
        </p:nvSpPr>
        <p:spPr/>
        <p:txBody>
          <a:bodyPr/>
          <a:lstStyle/>
          <a:p>
            <a:fld id="{933591AE-FACB-47FB-8AAC-14349F9948F4}" type="slidenum">
              <a:rPr lang="en-US" smtClean="0"/>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0"/>
            <a:ext cx="9144000" cy="1097280"/>
          </a:xfrm>
        </p:spPr>
        <p:txBody>
          <a:bodyPr/>
          <a:lstStyle/>
          <a:p>
            <a:pPr>
              <a:defRPr/>
            </a:pPr>
            <a:r>
              <a:rPr lang="en-US" dirty="0" smtClean="0"/>
              <a:t>Surface Area and Energy</a:t>
            </a:r>
          </a:p>
        </p:txBody>
      </p:sp>
      <p:sp>
        <p:nvSpPr>
          <p:cNvPr id="36867" name="Rectangle 3"/>
          <p:cNvSpPr>
            <a:spLocks noGrp="1" noChangeArrowheads="1"/>
          </p:cNvSpPr>
          <p:nvPr>
            <p:ph idx="1"/>
          </p:nvPr>
        </p:nvSpPr>
        <p:spPr>
          <a:xfrm>
            <a:off x="0" y="1600201"/>
            <a:ext cx="9144000" cy="1682750"/>
          </a:xfrm>
        </p:spPr>
        <p:txBody>
          <a:bodyPr vert="horz" lIns="91440" tIns="45720" rIns="91440" bIns="45720" rtlCol="0">
            <a:noAutofit/>
          </a:bodyPr>
          <a:lstStyle/>
          <a:p>
            <a:pPr>
              <a:spcBef>
                <a:spcPts val="0"/>
              </a:spcBef>
              <a:spcAft>
                <a:spcPts val="1200"/>
              </a:spcAft>
            </a:pPr>
            <a:r>
              <a:rPr lang="en-US" sz="2800" dirty="0"/>
              <a:t>Surface energy increases with surface area</a:t>
            </a:r>
          </a:p>
          <a:p>
            <a:pPr>
              <a:spcBef>
                <a:spcPts val="0"/>
              </a:spcBef>
              <a:spcAft>
                <a:spcPts val="1200"/>
              </a:spcAft>
            </a:pPr>
            <a:r>
              <a:rPr lang="en-US" sz="2800" dirty="0"/>
              <a:t>Large surface energy = instability</a:t>
            </a:r>
          </a:p>
          <a:p>
            <a:pPr>
              <a:spcBef>
                <a:spcPts val="0"/>
              </a:spcBef>
              <a:spcAft>
                <a:spcPts val="1200"/>
              </a:spcAft>
            </a:pPr>
            <a:r>
              <a:rPr lang="en-US" sz="2800" dirty="0"/>
              <a:t>Driven to grow to reduce surface energy</a:t>
            </a:r>
          </a:p>
        </p:txBody>
      </p:sp>
      <p:sp>
        <p:nvSpPr>
          <p:cNvPr id="5" name="Slide Number Placeholder 4"/>
          <p:cNvSpPr>
            <a:spLocks noGrp="1"/>
          </p:cNvSpPr>
          <p:nvPr>
            <p:ph type="sldNum" sz="quarter" idx="12"/>
          </p:nvPr>
        </p:nvSpPr>
        <p:spPr/>
        <p:txBody>
          <a:bodyPr/>
          <a:lstStyle/>
          <a:p>
            <a:fld id="{933591AE-FACB-47FB-8AAC-14349F9948F4}" type="slidenum">
              <a:rPr lang="en-US" smtClean="0"/>
              <a:t>9</a:t>
            </a:fld>
            <a:endParaRPr lang="en-US"/>
          </a:p>
        </p:txBody>
      </p:sp>
      <p:grpSp>
        <p:nvGrpSpPr>
          <p:cNvPr id="11" name="Group 10"/>
          <p:cNvGrpSpPr/>
          <p:nvPr/>
        </p:nvGrpSpPr>
        <p:grpSpPr>
          <a:xfrm>
            <a:off x="522288" y="3274178"/>
            <a:ext cx="7937500" cy="3446463"/>
            <a:chOff x="522288" y="3352799"/>
            <a:chExt cx="7937500" cy="3446463"/>
          </a:xfrm>
        </p:grpSpPr>
        <p:pic>
          <p:nvPicPr>
            <p:cNvPr id="36868" name="Picture 4" descr="percent surface atoms v cluster diameter"/>
            <p:cNvPicPr>
              <a:picLocks noChangeAspect="1" noChangeArrowheads="1"/>
            </p:cNvPicPr>
            <p:nvPr/>
          </p:nvPicPr>
          <p:blipFill>
            <a:blip r:embed="rId3">
              <a:extLst>
                <a:ext uri="{28A0092B-C50C-407E-A947-70E740481C1C}">
                  <a14:useLocalDpi xmlns:a14="http://schemas.microsoft.com/office/drawing/2010/main" val="0"/>
                </a:ext>
              </a:extLst>
            </a:blip>
            <a:srcRect l="7143" b="7080"/>
            <a:stretch>
              <a:fillRect/>
            </a:stretch>
          </p:blipFill>
          <p:spPr bwMode="auto">
            <a:xfrm>
              <a:off x="5430838" y="3352799"/>
              <a:ext cx="297180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Text Box 153"/>
            <p:cNvSpPr txBox="1">
              <a:spLocks noChangeArrowheads="1"/>
            </p:cNvSpPr>
            <p:nvPr/>
          </p:nvSpPr>
          <p:spPr bwMode="auto">
            <a:xfrm>
              <a:off x="5373688" y="6553200"/>
              <a:ext cx="30861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000" dirty="0">
                  <a:latin typeface="Tahoma" pitchFamily="34" charset="0"/>
                </a:rPr>
                <a:t>C. </a:t>
              </a:r>
              <a:r>
                <a:rPr lang="en-US" sz="1000" dirty="0" err="1">
                  <a:latin typeface="Tahoma" pitchFamily="34" charset="0"/>
                </a:rPr>
                <a:t>Nutzenadel</a:t>
              </a:r>
              <a:r>
                <a:rPr lang="en-US" sz="1000" dirty="0">
                  <a:latin typeface="Tahoma" pitchFamily="34" charset="0"/>
                </a:rPr>
                <a:t> et al.,</a:t>
              </a:r>
              <a:r>
                <a:rPr lang="en-US" sz="1000" i="1" dirty="0">
                  <a:latin typeface="Tahoma" pitchFamily="34" charset="0"/>
                </a:rPr>
                <a:t> Eur. Phys. J. D. </a:t>
              </a:r>
              <a:r>
                <a:rPr lang="en-US" sz="1000" b="1" dirty="0">
                  <a:latin typeface="Tahoma" pitchFamily="34" charset="0"/>
                </a:rPr>
                <a:t>8, </a:t>
              </a:r>
              <a:r>
                <a:rPr lang="en-US" sz="1000" dirty="0">
                  <a:latin typeface="Tahoma" pitchFamily="34" charset="0"/>
                </a:rPr>
                <a:t>245 (2000).</a:t>
              </a:r>
              <a:endParaRPr lang="en-US" sz="1000" i="1" dirty="0">
                <a:latin typeface="Tahoma" pitchFamily="34" charset="0"/>
              </a:endParaRPr>
            </a:p>
          </p:txBody>
        </p:sp>
        <p:sp>
          <p:nvSpPr>
            <p:cNvPr id="27658" name="TextBox 154"/>
            <p:cNvSpPr txBox="1">
              <a:spLocks noChangeArrowheads="1"/>
            </p:cNvSpPr>
            <p:nvPr/>
          </p:nvSpPr>
          <p:spPr bwMode="auto">
            <a:xfrm>
              <a:off x="5430838" y="6324600"/>
              <a:ext cx="2971800" cy="228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600" dirty="0" smtClean="0"/>
                <a:t>diameter </a:t>
              </a:r>
              <a:r>
                <a:rPr lang="en-US" sz="1600" dirty="0"/>
                <a:t>(nm</a:t>
              </a:r>
              <a:r>
                <a:rPr lang="en-US" sz="1600" dirty="0" smtClean="0"/>
                <a:t>)</a:t>
              </a:r>
              <a:endParaRPr lang="en-US" sz="1600" dirty="0"/>
            </a:p>
          </p:txBody>
        </p:sp>
        <p:sp>
          <p:nvSpPr>
            <p:cNvPr id="27659" name="TextBox 155"/>
            <p:cNvSpPr txBox="1">
              <a:spLocks noChangeArrowheads="1"/>
            </p:cNvSpPr>
            <p:nvPr/>
          </p:nvSpPr>
          <p:spPr bwMode="auto">
            <a:xfrm rot="-5400000">
              <a:off x="4279980" y="4729876"/>
              <a:ext cx="2049462" cy="2462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1600" dirty="0" smtClean="0"/>
                <a:t>Surface </a:t>
              </a:r>
              <a:r>
                <a:rPr lang="en-US" sz="1600" dirty="0"/>
                <a:t>atoms </a:t>
              </a:r>
              <a:r>
                <a:rPr lang="en-US" sz="1600" dirty="0" smtClean="0"/>
                <a:t>(%)</a:t>
              </a:r>
              <a:endParaRPr lang="en-US" sz="1600" dirty="0"/>
            </a:p>
          </p:txBody>
        </p:sp>
        <p:grpSp>
          <p:nvGrpSpPr>
            <p:cNvPr id="10" name="Group 9"/>
            <p:cNvGrpSpPr/>
            <p:nvPr/>
          </p:nvGrpSpPr>
          <p:grpSpPr>
            <a:xfrm>
              <a:off x="522288" y="3641725"/>
              <a:ext cx="4430712" cy="2283337"/>
              <a:chOff x="522288" y="3641725"/>
              <a:chExt cx="4430712" cy="2283337"/>
            </a:xfrm>
          </p:grpSpPr>
          <p:grpSp>
            <p:nvGrpSpPr>
              <p:cNvPr id="2" name="Group 5"/>
              <p:cNvGrpSpPr>
                <a:grpSpLocks/>
              </p:cNvGrpSpPr>
              <p:nvPr/>
            </p:nvGrpSpPr>
            <p:grpSpPr bwMode="auto">
              <a:xfrm>
                <a:off x="522288" y="3641725"/>
                <a:ext cx="1804987" cy="1539875"/>
                <a:chOff x="240" y="864"/>
                <a:chExt cx="1137" cy="970"/>
              </a:xfrm>
            </p:grpSpPr>
            <p:sp>
              <p:nvSpPr>
                <p:cNvPr id="26684" name="Oval 102"/>
                <p:cNvSpPr>
                  <a:spLocks noChangeArrowheads="1"/>
                </p:cNvSpPr>
                <p:nvPr/>
              </p:nvSpPr>
              <p:spPr bwMode="auto">
                <a:xfrm>
                  <a:off x="860" y="1038"/>
                  <a:ext cx="104"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85" name="Oval 104"/>
                <p:cNvSpPr>
                  <a:spLocks noChangeArrowheads="1"/>
                </p:cNvSpPr>
                <p:nvPr/>
              </p:nvSpPr>
              <p:spPr bwMode="auto">
                <a:xfrm>
                  <a:off x="860" y="864"/>
                  <a:ext cx="104" cy="99"/>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86" name="Line 106"/>
                <p:cNvSpPr>
                  <a:spLocks noChangeShapeType="1"/>
                </p:cNvSpPr>
                <p:nvPr/>
              </p:nvSpPr>
              <p:spPr bwMode="auto">
                <a:xfrm>
                  <a:off x="705" y="1138"/>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87" name="Oval 107"/>
                <p:cNvSpPr>
                  <a:spLocks noChangeArrowheads="1"/>
                </p:cNvSpPr>
                <p:nvPr/>
              </p:nvSpPr>
              <p:spPr bwMode="auto">
                <a:xfrm>
                  <a:off x="1067" y="1038"/>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88" name="Oval 108"/>
                <p:cNvSpPr>
                  <a:spLocks noChangeArrowheads="1"/>
                </p:cNvSpPr>
                <p:nvPr/>
              </p:nvSpPr>
              <p:spPr bwMode="auto">
                <a:xfrm>
                  <a:off x="1067" y="864"/>
                  <a:ext cx="103" cy="99"/>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89" name="Line 109"/>
                <p:cNvSpPr>
                  <a:spLocks noChangeShapeType="1"/>
                </p:cNvSpPr>
                <p:nvPr/>
              </p:nvSpPr>
              <p:spPr bwMode="auto">
                <a:xfrm>
                  <a:off x="1119" y="963"/>
                  <a:ext cx="1" cy="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90" name="Oval 110"/>
                <p:cNvSpPr>
                  <a:spLocks noChangeArrowheads="1"/>
                </p:cNvSpPr>
                <p:nvPr/>
              </p:nvSpPr>
              <p:spPr bwMode="auto">
                <a:xfrm>
                  <a:off x="654" y="1038"/>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91" name="Oval 111"/>
                <p:cNvSpPr>
                  <a:spLocks noChangeArrowheads="1"/>
                </p:cNvSpPr>
                <p:nvPr/>
              </p:nvSpPr>
              <p:spPr bwMode="auto">
                <a:xfrm>
                  <a:off x="654" y="864"/>
                  <a:ext cx="103" cy="99"/>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92" name="Line 112"/>
                <p:cNvSpPr>
                  <a:spLocks noChangeShapeType="1"/>
                </p:cNvSpPr>
                <p:nvPr/>
              </p:nvSpPr>
              <p:spPr bwMode="auto">
                <a:xfrm>
                  <a:off x="705" y="963"/>
                  <a:ext cx="1" cy="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93" name="Oval 113"/>
                <p:cNvSpPr>
                  <a:spLocks noChangeArrowheads="1"/>
                </p:cNvSpPr>
                <p:nvPr/>
              </p:nvSpPr>
              <p:spPr bwMode="auto">
                <a:xfrm>
                  <a:off x="654" y="138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94" name="Oval 114"/>
                <p:cNvSpPr>
                  <a:spLocks noChangeArrowheads="1"/>
                </p:cNvSpPr>
                <p:nvPr/>
              </p:nvSpPr>
              <p:spPr bwMode="auto">
                <a:xfrm>
                  <a:off x="654" y="1212"/>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95" name="Line 115"/>
                <p:cNvSpPr>
                  <a:spLocks noChangeShapeType="1"/>
                </p:cNvSpPr>
                <p:nvPr/>
              </p:nvSpPr>
              <p:spPr bwMode="auto">
                <a:xfrm>
                  <a:off x="705" y="1312"/>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96" name="Oval 116"/>
                <p:cNvSpPr>
                  <a:spLocks noChangeArrowheads="1"/>
                </p:cNvSpPr>
                <p:nvPr/>
              </p:nvSpPr>
              <p:spPr bwMode="auto">
                <a:xfrm>
                  <a:off x="860" y="1386"/>
                  <a:ext cx="104"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97" name="Oval 117"/>
                <p:cNvSpPr>
                  <a:spLocks noChangeArrowheads="1"/>
                </p:cNvSpPr>
                <p:nvPr/>
              </p:nvSpPr>
              <p:spPr bwMode="auto">
                <a:xfrm>
                  <a:off x="860" y="1212"/>
                  <a:ext cx="104"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98" name="Line 118"/>
                <p:cNvSpPr>
                  <a:spLocks noChangeShapeType="1"/>
                </p:cNvSpPr>
                <p:nvPr/>
              </p:nvSpPr>
              <p:spPr bwMode="auto">
                <a:xfrm>
                  <a:off x="912" y="1312"/>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99" name="Oval 119"/>
                <p:cNvSpPr>
                  <a:spLocks noChangeArrowheads="1"/>
                </p:cNvSpPr>
                <p:nvPr/>
              </p:nvSpPr>
              <p:spPr bwMode="auto">
                <a:xfrm>
                  <a:off x="1067" y="138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00" name="Oval 120"/>
                <p:cNvSpPr>
                  <a:spLocks noChangeArrowheads="1"/>
                </p:cNvSpPr>
                <p:nvPr/>
              </p:nvSpPr>
              <p:spPr bwMode="auto">
                <a:xfrm>
                  <a:off x="1067" y="1212"/>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01" name="Line 121"/>
                <p:cNvSpPr>
                  <a:spLocks noChangeShapeType="1"/>
                </p:cNvSpPr>
                <p:nvPr/>
              </p:nvSpPr>
              <p:spPr bwMode="auto">
                <a:xfrm>
                  <a:off x="1119" y="1312"/>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02" name="Line 122"/>
                <p:cNvSpPr>
                  <a:spLocks noChangeShapeType="1"/>
                </p:cNvSpPr>
                <p:nvPr/>
              </p:nvSpPr>
              <p:spPr bwMode="auto">
                <a:xfrm>
                  <a:off x="912" y="963"/>
                  <a:ext cx="1" cy="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03" name="Line 123"/>
                <p:cNvSpPr>
                  <a:spLocks noChangeShapeType="1"/>
                </p:cNvSpPr>
                <p:nvPr/>
              </p:nvSpPr>
              <p:spPr bwMode="auto">
                <a:xfrm>
                  <a:off x="912" y="1138"/>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04" name="Line 124"/>
                <p:cNvSpPr>
                  <a:spLocks noChangeShapeType="1"/>
                </p:cNvSpPr>
                <p:nvPr/>
              </p:nvSpPr>
              <p:spPr bwMode="auto">
                <a:xfrm>
                  <a:off x="1119" y="1138"/>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05" name="Line 125"/>
                <p:cNvSpPr>
                  <a:spLocks noChangeShapeType="1"/>
                </p:cNvSpPr>
                <p:nvPr/>
              </p:nvSpPr>
              <p:spPr bwMode="auto">
                <a:xfrm>
                  <a:off x="757" y="914"/>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06" name="Line 126"/>
                <p:cNvSpPr>
                  <a:spLocks noChangeShapeType="1"/>
                </p:cNvSpPr>
                <p:nvPr/>
              </p:nvSpPr>
              <p:spPr bwMode="auto">
                <a:xfrm>
                  <a:off x="757" y="1088"/>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07" name="Line 127"/>
                <p:cNvSpPr>
                  <a:spLocks noChangeShapeType="1"/>
                </p:cNvSpPr>
                <p:nvPr/>
              </p:nvSpPr>
              <p:spPr bwMode="auto">
                <a:xfrm>
                  <a:off x="757" y="1262"/>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08" name="Line 128"/>
                <p:cNvSpPr>
                  <a:spLocks noChangeShapeType="1"/>
                </p:cNvSpPr>
                <p:nvPr/>
              </p:nvSpPr>
              <p:spPr bwMode="auto">
                <a:xfrm>
                  <a:off x="757" y="1436"/>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09" name="Line 129"/>
                <p:cNvSpPr>
                  <a:spLocks noChangeShapeType="1"/>
                </p:cNvSpPr>
                <p:nvPr/>
              </p:nvSpPr>
              <p:spPr bwMode="auto">
                <a:xfrm>
                  <a:off x="964" y="914"/>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10" name="Line 130"/>
                <p:cNvSpPr>
                  <a:spLocks noChangeShapeType="1"/>
                </p:cNvSpPr>
                <p:nvPr/>
              </p:nvSpPr>
              <p:spPr bwMode="auto">
                <a:xfrm>
                  <a:off x="964" y="1088"/>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11" name="Line 131"/>
                <p:cNvSpPr>
                  <a:spLocks noChangeShapeType="1"/>
                </p:cNvSpPr>
                <p:nvPr/>
              </p:nvSpPr>
              <p:spPr bwMode="auto">
                <a:xfrm>
                  <a:off x="964" y="1262"/>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12" name="Line 132"/>
                <p:cNvSpPr>
                  <a:spLocks noChangeShapeType="1"/>
                </p:cNvSpPr>
                <p:nvPr/>
              </p:nvSpPr>
              <p:spPr bwMode="auto">
                <a:xfrm>
                  <a:off x="964" y="1436"/>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13" name="Line 133"/>
                <p:cNvSpPr>
                  <a:spLocks noChangeShapeType="1"/>
                </p:cNvSpPr>
                <p:nvPr/>
              </p:nvSpPr>
              <p:spPr bwMode="auto">
                <a:xfrm>
                  <a:off x="1170" y="914"/>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14" name="Line 134"/>
                <p:cNvSpPr>
                  <a:spLocks noChangeShapeType="1"/>
                </p:cNvSpPr>
                <p:nvPr/>
              </p:nvSpPr>
              <p:spPr bwMode="auto">
                <a:xfrm>
                  <a:off x="1170" y="1088"/>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15" name="Line 135"/>
                <p:cNvSpPr>
                  <a:spLocks noChangeShapeType="1"/>
                </p:cNvSpPr>
                <p:nvPr/>
              </p:nvSpPr>
              <p:spPr bwMode="auto">
                <a:xfrm>
                  <a:off x="1170" y="1262"/>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16" name="Line 136"/>
                <p:cNvSpPr>
                  <a:spLocks noChangeShapeType="1"/>
                </p:cNvSpPr>
                <p:nvPr/>
              </p:nvSpPr>
              <p:spPr bwMode="auto">
                <a:xfrm>
                  <a:off x="1170" y="1436"/>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17" name="Oval 137"/>
                <p:cNvSpPr>
                  <a:spLocks noChangeArrowheads="1"/>
                </p:cNvSpPr>
                <p:nvPr/>
              </p:nvSpPr>
              <p:spPr bwMode="auto">
                <a:xfrm>
                  <a:off x="1274" y="1038"/>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18" name="Oval 138"/>
                <p:cNvSpPr>
                  <a:spLocks noChangeArrowheads="1"/>
                </p:cNvSpPr>
                <p:nvPr/>
              </p:nvSpPr>
              <p:spPr bwMode="auto">
                <a:xfrm>
                  <a:off x="1274" y="864"/>
                  <a:ext cx="103" cy="99"/>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19" name="Oval 139"/>
                <p:cNvSpPr>
                  <a:spLocks noChangeArrowheads="1"/>
                </p:cNvSpPr>
                <p:nvPr/>
              </p:nvSpPr>
              <p:spPr bwMode="auto">
                <a:xfrm>
                  <a:off x="1274" y="138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20" name="Oval 140"/>
                <p:cNvSpPr>
                  <a:spLocks noChangeArrowheads="1"/>
                </p:cNvSpPr>
                <p:nvPr/>
              </p:nvSpPr>
              <p:spPr bwMode="auto">
                <a:xfrm>
                  <a:off x="1274" y="1212"/>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21" name="Line 141"/>
                <p:cNvSpPr>
                  <a:spLocks noChangeShapeType="1"/>
                </p:cNvSpPr>
                <p:nvPr/>
              </p:nvSpPr>
              <p:spPr bwMode="auto">
                <a:xfrm>
                  <a:off x="1326" y="963"/>
                  <a:ext cx="1" cy="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22" name="Line 142"/>
                <p:cNvSpPr>
                  <a:spLocks noChangeShapeType="1"/>
                </p:cNvSpPr>
                <p:nvPr/>
              </p:nvSpPr>
              <p:spPr bwMode="auto">
                <a:xfrm>
                  <a:off x="1326" y="1312"/>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23" name="Line 143"/>
                <p:cNvSpPr>
                  <a:spLocks noChangeShapeType="1"/>
                </p:cNvSpPr>
                <p:nvPr/>
              </p:nvSpPr>
              <p:spPr bwMode="auto">
                <a:xfrm>
                  <a:off x="1326" y="1138"/>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24" name="Oval 144"/>
                <p:cNvSpPr>
                  <a:spLocks noChangeArrowheads="1"/>
                </p:cNvSpPr>
                <p:nvPr/>
              </p:nvSpPr>
              <p:spPr bwMode="auto">
                <a:xfrm>
                  <a:off x="447" y="1038"/>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25" name="Oval 145"/>
                <p:cNvSpPr>
                  <a:spLocks noChangeArrowheads="1"/>
                </p:cNvSpPr>
                <p:nvPr/>
              </p:nvSpPr>
              <p:spPr bwMode="auto">
                <a:xfrm>
                  <a:off x="447" y="864"/>
                  <a:ext cx="103" cy="99"/>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26" name="Line 146"/>
                <p:cNvSpPr>
                  <a:spLocks noChangeShapeType="1"/>
                </p:cNvSpPr>
                <p:nvPr/>
              </p:nvSpPr>
              <p:spPr bwMode="auto">
                <a:xfrm>
                  <a:off x="292" y="1138"/>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27" name="Oval 147"/>
                <p:cNvSpPr>
                  <a:spLocks noChangeArrowheads="1"/>
                </p:cNvSpPr>
                <p:nvPr/>
              </p:nvSpPr>
              <p:spPr bwMode="auto">
                <a:xfrm>
                  <a:off x="240" y="1038"/>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28" name="Oval 148"/>
                <p:cNvSpPr>
                  <a:spLocks noChangeArrowheads="1"/>
                </p:cNvSpPr>
                <p:nvPr/>
              </p:nvSpPr>
              <p:spPr bwMode="auto">
                <a:xfrm>
                  <a:off x="240" y="864"/>
                  <a:ext cx="103" cy="99"/>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29" name="Line 149"/>
                <p:cNvSpPr>
                  <a:spLocks noChangeShapeType="1"/>
                </p:cNvSpPr>
                <p:nvPr/>
              </p:nvSpPr>
              <p:spPr bwMode="auto">
                <a:xfrm>
                  <a:off x="292" y="963"/>
                  <a:ext cx="1" cy="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30" name="Oval 150"/>
                <p:cNvSpPr>
                  <a:spLocks noChangeArrowheads="1"/>
                </p:cNvSpPr>
                <p:nvPr/>
              </p:nvSpPr>
              <p:spPr bwMode="auto">
                <a:xfrm>
                  <a:off x="240" y="138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31" name="Oval 151"/>
                <p:cNvSpPr>
                  <a:spLocks noChangeArrowheads="1"/>
                </p:cNvSpPr>
                <p:nvPr/>
              </p:nvSpPr>
              <p:spPr bwMode="auto">
                <a:xfrm>
                  <a:off x="240" y="1212"/>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32" name="Line 152"/>
                <p:cNvSpPr>
                  <a:spLocks noChangeShapeType="1"/>
                </p:cNvSpPr>
                <p:nvPr/>
              </p:nvSpPr>
              <p:spPr bwMode="auto">
                <a:xfrm>
                  <a:off x="292" y="1312"/>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33" name="Oval 153"/>
                <p:cNvSpPr>
                  <a:spLocks noChangeArrowheads="1"/>
                </p:cNvSpPr>
                <p:nvPr/>
              </p:nvSpPr>
              <p:spPr bwMode="auto">
                <a:xfrm>
                  <a:off x="447" y="138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34" name="Oval 154"/>
                <p:cNvSpPr>
                  <a:spLocks noChangeArrowheads="1"/>
                </p:cNvSpPr>
                <p:nvPr/>
              </p:nvSpPr>
              <p:spPr bwMode="auto">
                <a:xfrm>
                  <a:off x="447" y="1212"/>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35" name="Line 155"/>
                <p:cNvSpPr>
                  <a:spLocks noChangeShapeType="1"/>
                </p:cNvSpPr>
                <p:nvPr/>
              </p:nvSpPr>
              <p:spPr bwMode="auto">
                <a:xfrm>
                  <a:off x="343" y="914"/>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36" name="Line 156"/>
                <p:cNvSpPr>
                  <a:spLocks noChangeShapeType="1"/>
                </p:cNvSpPr>
                <p:nvPr/>
              </p:nvSpPr>
              <p:spPr bwMode="auto">
                <a:xfrm>
                  <a:off x="343" y="1088"/>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37" name="Line 157"/>
                <p:cNvSpPr>
                  <a:spLocks noChangeShapeType="1"/>
                </p:cNvSpPr>
                <p:nvPr/>
              </p:nvSpPr>
              <p:spPr bwMode="auto">
                <a:xfrm>
                  <a:off x="343" y="1262"/>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38" name="Line 158"/>
                <p:cNvSpPr>
                  <a:spLocks noChangeShapeType="1"/>
                </p:cNvSpPr>
                <p:nvPr/>
              </p:nvSpPr>
              <p:spPr bwMode="auto">
                <a:xfrm>
                  <a:off x="343" y="1436"/>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39" name="Line 159"/>
                <p:cNvSpPr>
                  <a:spLocks noChangeShapeType="1"/>
                </p:cNvSpPr>
                <p:nvPr/>
              </p:nvSpPr>
              <p:spPr bwMode="auto">
                <a:xfrm>
                  <a:off x="550" y="914"/>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40" name="Line 160"/>
                <p:cNvSpPr>
                  <a:spLocks noChangeShapeType="1"/>
                </p:cNvSpPr>
                <p:nvPr/>
              </p:nvSpPr>
              <p:spPr bwMode="auto">
                <a:xfrm>
                  <a:off x="550" y="1088"/>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41" name="Line 161"/>
                <p:cNvSpPr>
                  <a:spLocks noChangeShapeType="1"/>
                </p:cNvSpPr>
                <p:nvPr/>
              </p:nvSpPr>
              <p:spPr bwMode="auto">
                <a:xfrm>
                  <a:off x="550" y="1262"/>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42" name="Line 162"/>
                <p:cNvSpPr>
                  <a:spLocks noChangeShapeType="1"/>
                </p:cNvSpPr>
                <p:nvPr/>
              </p:nvSpPr>
              <p:spPr bwMode="auto">
                <a:xfrm>
                  <a:off x="550" y="1436"/>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43" name="Line 163"/>
                <p:cNvSpPr>
                  <a:spLocks noChangeShapeType="1"/>
                </p:cNvSpPr>
                <p:nvPr/>
              </p:nvSpPr>
              <p:spPr bwMode="auto">
                <a:xfrm>
                  <a:off x="498" y="1138"/>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44" name="Line 164"/>
                <p:cNvSpPr>
                  <a:spLocks noChangeShapeType="1"/>
                </p:cNvSpPr>
                <p:nvPr/>
              </p:nvSpPr>
              <p:spPr bwMode="auto">
                <a:xfrm>
                  <a:off x="498" y="963"/>
                  <a:ext cx="1" cy="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45" name="Line 165"/>
                <p:cNvSpPr>
                  <a:spLocks noChangeShapeType="1"/>
                </p:cNvSpPr>
                <p:nvPr/>
              </p:nvSpPr>
              <p:spPr bwMode="auto">
                <a:xfrm>
                  <a:off x="498" y="1312"/>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46" name="Rectangle 166"/>
                <p:cNvSpPr>
                  <a:spLocks noChangeArrowheads="1"/>
                </p:cNvSpPr>
                <p:nvPr/>
              </p:nvSpPr>
              <p:spPr bwMode="auto">
                <a:xfrm>
                  <a:off x="572" y="1342"/>
                  <a:ext cx="1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a:p>
              </p:txBody>
            </p:sp>
            <p:sp>
              <p:nvSpPr>
                <p:cNvPr id="26747" name="Oval 167"/>
                <p:cNvSpPr>
                  <a:spLocks noChangeArrowheads="1"/>
                </p:cNvSpPr>
                <p:nvPr/>
              </p:nvSpPr>
              <p:spPr bwMode="auto">
                <a:xfrm>
                  <a:off x="654" y="173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48" name="Oval 168"/>
                <p:cNvSpPr>
                  <a:spLocks noChangeArrowheads="1"/>
                </p:cNvSpPr>
                <p:nvPr/>
              </p:nvSpPr>
              <p:spPr bwMode="auto">
                <a:xfrm>
                  <a:off x="654" y="156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49" name="Line 169"/>
                <p:cNvSpPr>
                  <a:spLocks noChangeShapeType="1"/>
                </p:cNvSpPr>
                <p:nvPr/>
              </p:nvSpPr>
              <p:spPr bwMode="auto">
                <a:xfrm>
                  <a:off x="705" y="1660"/>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50" name="Oval 170"/>
                <p:cNvSpPr>
                  <a:spLocks noChangeArrowheads="1"/>
                </p:cNvSpPr>
                <p:nvPr/>
              </p:nvSpPr>
              <p:spPr bwMode="auto">
                <a:xfrm>
                  <a:off x="860" y="1734"/>
                  <a:ext cx="104"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51" name="Oval 171"/>
                <p:cNvSpPr>
                  <a:spLocks noChangeArrowheads="1"/>
                </p:cNvSpPr>
                <p:nvPr/>
              </p:nvSpPr>
              <p:spPr bwMode="auto">
                <a:xfrm>
                  <a:off x="860" y="1560"/>
                  <a:ext cx="104"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52" name="Line 172"/>
                <p:cNvSpPr>
                  <a:spLocks noChangeShapeType="1"/>
                </p:cNvSpPr>
                <p:nvPr/>
              </p:nvSpPr>
              <p:spPr bwMode="auto">
                <a:xfrm>
                  <a:off x="912" y="1660"/>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53" name="Oval 173"/>
                <p:cNvSpPr>
                  <a:spLocks noChangeArrowheads="1"/>
                </p:cNvSpPr>
                <p:nvPr/>
              </p:nvSpPr>
              <p:spPr bwMode="auto">
                <a:xfrm>
                  <a:off x="1067" y="173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54" name="Oval 174"/>
                <p:cNvSpPr>
                  <a:spLocks noChangeArrowheads="1"/>
                </p:cNvSpPr>
                <p:nvPr/>
              </p:nvSpPr>
              <p:spPr bwMode="auto">
                <a:xfrm>
                  <a:off x="1067" y="156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55" name="Line 175"/>
                <p:cNvSpPr>
                  <a:spLocks noChangeShapeType="1"/>
                </p:cNvSpPr>
                <p:nvPr/>
              </p:nvSpPr>
              <p:spPr bwMode="auto">
                <a:xfrm>
                  <a:off x="1119" y="1660"/>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56" name="Line 176"/>
                <p:cNvSpPr>
                  <a:spLocks noChangeShapeType="1"/>
                </p:cNvSpPr>
                <p:nvPr/>
              </p:nvSpPr>
              <p:spPr bwMode="auto">
                <a:xfrm>
                  <a:off x="757" y="1610"/>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57" name="Line 177"/>
                <p:cNvSpPr>
                  <a:spLocks noChangeShapeType="1"/>
                </p:cNvSpPr>
                <p:nvPr/>
              </p:nvSpPr>
              <p:spPr bwMode="auto">
                <a:xfrm>
                  <a:off x="757" y="1784"/>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58" name="Line 178"/>
                <p:cNvSpPr>
                  <a:spLocks noChangeShapeType="1"/>
                </p:cNvSpPr>
                <p:nvPr/>
              </p:nvSpPr>
              <p:spPr bwMode="auto">
                <a:xfrm>
                  <a:off x="964" y="1610"/>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59" name="Line 179"/>
                <p:cNvSpPr>
                  <a:spLocks noChangeShapeType="1"/>
                </p:cNvSpPr>
                <p:nvPr/>
              </p:nvSpPr>
              <p:spPr bwMode="auto">
                <a:xfrm>
                  <a:off x="964" y="1784"/>
                  <a:ext cx="103"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60" name="Line 180"/>
                <p:cNvSpPr>
                  <a:spLocks noChangeShapeType="1"/>
                </p:cNvSpPr>
                <p:nvPr/>
              </p:nvSpPr>
              <p:spPr bwMode="auto">
                <a:xfrm>
                  <a:off x="1170" y="1610"/>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61" name="Line 181"/>
                <p:cNvSpPr>
                  <a:spLocks noChangeShapeType="1"/>
                </p:cNvSpPr>
                <p:nvPr/>
              </p:nvSpPr>
              <p:spPr bwMode="auto">
                <a:xfrm>
                  <a:off x="1170" y="1784"/>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62" name="Oval 182"/>
                <p:cNvSpPr>
                  <a:spLocks noChangeArrowheads="1"/>
                </p:cNvSpPr>
                <p:nvPr/>
              </p:nvSpPr>
              <p:spPr bwMode="auto">
                <a:xfrm>
                  <a:off x="1274" y="173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63" name="Oval 183"/>
                <p:cNvSpPr>
                  <a:spLocks noChangeArrowheads="1"/>
                </p:cNvSpPr>
                <p:nvPr/>
              </p:nvSpPr>
              <p:spPr bwMode="auto">
                <a:xfrm>
                  <a:off x="1274" y="156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64" name="Line 184"/>
                <p:cNvSpPr>
                  <a:spLocks noChangeShapeType="1"/>
                </p:cNvSpPr>
                <p:nvPr/>
              </p:nvSpPr>
              <p:spPr bwMode="auto">
                <a:xfrm>
                  <a:off x="1326" y="1660"/>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65" name="Line 185"/>
                <p:cNvSpPr>
                  <a:spLocks noChangeShapeType="1"/>
                </p:cNvSpPr>
                <p:nvPr/>
              </p:nvSpPr>
              <p:spPr bwMode="auto">
                <a:xfrm>
                  <a:off x="292" y="1660"/>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66" name="Oval 186"/>
                <p:cNvSpPr>
                  <a:spLocks noChangeArrowheads="1"/>
                </p:cNvSpPr>
                <p:nvPr/>
              </p:nvSpPr>
              <p:spPr bwMode="auto">
                <a:xfrm>
                  <a:off x="447" y="173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67" name="Oval 187"/>
                <p:cNvSpPr>
                  <a:spLocks noChangeArrowheads="1"/>
                </p:cNvSpPr>
                <p:nvPr/>
              </p:nvSpPr>
              <p:spPr bwMode="auto">
                <a:xfrm>
                  <a:off x="447" y="156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68" name="Line 188"/>
                <p:cNvSpPr>
                  <a:spLocks noChangeShapeType="1"/>
                </p:cNvSpPr>
                <p:nvPr/>
              </p:nvSpPr>
              <p:spPr bwMode="auto">
                <a:xfrm>
                  <a:off x="343" y="1610"/>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69" name="Line 189"/>
                <p:cNvSpPr>
                  <a:spLocks noChangeShapeType="1"/>
                </p:cNvSpPr>
                <p:nvPr/>
              </p:nvSpPr>
              <p:spPr bwMode="auto">
                <a:xfrm>
                  <a:off x="343" y="1784"/>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0" name="Line 190"/>
                <p:cNvSpPr>
                  <a:spLocks noChangeShapeType="1"/>
                </p:cNvSpPr>
                <p:nvPr/>
              </p:nvSpPr>
              <p:spPr bwMode="auto">
                <a:xfrm>
                  <a:off x="550" y="1610"/>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1" name="Line 191"/>
                <p:cNvSpPr>
                  <a:spLocks noChangeShapeType="1"/>
                </p:cNvSpPr>
                <p:nvPr/>
              </p:nvSpPr>
              <p:spPr bwMode="auto">
                <a:xfrm>
                  <a:off x="550" y="1784"/>
                  <a:ext cx="104"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2" name="Line 192"/>
                <p:cNvSpPr>
                  <a:spLocks noChangeShapeType="1"/>
                </p:cNvSpPr>
                <p:nvPr/>
              </p:nvSpPr>
              <p:spPr bwMode="auto">
                <a:xfrm>
                  <a:off x="498" y="1660"/>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3" name="Line 194"/>
                <p:cNvSpPr>
                  <a:spLocks noChangeShapeType="1"/>
                </p:cNvSpPr>
                <p:nvPr/>
              </p:nvSpPr>
              <p:spPr bwMode="auto">
                <a:xfrm>
                  <a:off x="705" y="1486"/>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4" name="Line 195"/>
                <p:cNvSpPr>
                  <a:spLocks noChangeShapeType="1"/>
                </p:cNvSpPr>
                <p:nvPr/>
              </p:nvSpPr>
              <p:spPr bwMode="auto">
                <a:xfrm>
                  <a:off x="912" y="1486"/>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5" name="Line 196"/>
                <p:cNvSpPr>
                  <a:spLocks noChangeShapeType="1"/>
                </p:cNvSpPr>
                <p:nvPr/>
              </p:nvSpPr>
              <p:spPr bwMode="auto">
                <a:xfrm>
                  <a:off x="1119" y="1486"/>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6" name="Line 197"/>
                <p:cNvSpPr>
                  <a:spLocks noChangeShapeType="1"/>
                </p:cNvSpPr>
                <p:nvPr/>
              </p:nvSpPr>
              <p:spPr bwMode="auto">
                <a:xfrm>
                  <a:off x="1326" y="1486"/>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7" name="Line 198"/>
                <p:cNvSpPr>
                  <a:spLocks noChangeShapeType="1"/>
                </p:cNvSpPr>
                <p:nvPr/>
              </p:nvSpPr>
              <p:spPr bwMode="auto">
                <a:xfrm>
                  <a:off x="498" y="1486"/>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8" name="Line 199"/>
                <p:cNvSpPr>
                  <a:spLocks noChangeShapeType="1"/>
                </p:cNvSpPr>
                <p:nvPr/>
              </p:nvSpPr>
              <p:spPr bwMode="auto">
                <a:xfrm>
                  <a:off x="292" y="1486"/>
                  <a:ext cx="1"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779" name="Oval 200"/>
                <p:cNvSpPr>
                  <a:spLocks noChangeArrowheads="1"/>
                </p:cNvSpPr>
                <p:nvPr/>
              </p:nvSpPr>
              <p:spPr bwMode="auto">
                <a:xfrm>
                  <a:off x="240" y="156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780" name="Oval 201"/>
                <p:cNvSpPr>
                  <a:spLocks noChangeArrowheads="1"/>
                </p:cNvSpPr>
                <p:nvPr/>
              </p:nvSpPr>
              <p:spPr bwMode="auto">
                <a:xfrm>
                  <a:off x="240" y="1734"/>
                  <a:ext cx="103" cy="100"/>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 name="Group 103"/>
              <p:cNvGrpSpPr>
                <a:grpSpLocks/>
              </p:cNvGrpSpPr>
              <p:nvPr/>
            </p:nvGrpSpPr>
            <p:grpSpPr bwMode="auto">
              <a:xfrm>
                <a:off x="2854325" y="4191000"/>
                <a:ext cx="1149350" cy="990600"/>
                <a:chOff x="1739" y="1056"/>
                <a:chExt cx="724" cy="624"/>
              </a:xfrm>
            </p:grpSpPr>
            <p:sp>
              <p:nvSpPr>
                <p:cNvPr id="26644" name="Oval 202"/>
                <p:cNvSpPr>
                  <a:spLocks noChangeArrowheads="1"/>
                </p:cNvSpPr>
                <p:nvPr/>
              </p:nvSpPr>
              <p:spPr bwMode="auto">
                <a:xfrm>
                  <a:off x="1739" y="123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45" name="Oval 203"/>
                <p:cNvSpPr>
                  <a:spLocks noChangeArrowheads="1"/>
                </p:cNvSpPr>
                <p:nvPr/>
              </p:nvSpPr>
              <p:spPr bwMode="auto">
                <a:xfrm>
                  <a:off x="1739" y="105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46" name="Oval 204"/>
                <p:cNvSpPr>
                  <a:spLocks noChangeArrowheads="1"/>
                </p:cNvSpPr>
                <p:nvPr/>
              </p:nvSpPr>
              <p:spPr bwMode="auto">
                <a:xfrm>
                  <a:off x="1946" y="123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47" name="Oval 205"/>
                <p:cNvSpPr>
                  <a:spLocks noChangeArrowheads="1"/>
                </p:cNvSpPr>
                <p:nvPr/>
              </p:nvSpPr>
              <p:spPr bwMode="auto">
                <a:xfrm>
                  <a:off x="1946" y="105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48" name="Line 206"/>
                <p:cNvSpPr>
                  <a:spLocks noChangeShapeType="1"/>
                </p:cNvSpPr>
                <p:nvPr/>
              </p:nvSpPr>
              <p:spPr bwMode="auto">
                <a:xfrm>
                  <a:off x="1998" y="1156"/>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9" name="Oval 207"/>
                <p:cNvSpPr>
                  <a:spLocks noChangeArrowheads="1"/>
                </p:cNvSpPr>
                <p:nvPr/>
              </p:nvSpPr>
              <p:spPr bwMode="auto">
                <a:xfrm>
                  <a:off x="1739" y="140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50" name="Oval 208"/>
                <p:cNvSpPr>
                  <a:spLocks noChangeArrowheads="1"/>
                </p:cNvSpPr>
                <p:nvPr/>
              </p:nvSpPr>
              <p:spPr bwMode="auto">
                <a:xfrm>
                  <a:off x="1946" y="140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51" name="Line 209"/>
                <p:cNvSpPr>
                  <a:spLocks noChangeShapeType="1"/>
                </p:cNvSpPr>
                <p:nvPr/>
              </p:nvSpPr>
              <p:spPr bwMode="auto">
                <a:xfrm>
                  <a:off x="1791" y="1156"/>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2" name="Line 210"/>
                <p:cNvSpPr>
                  <a:spLocks noChangeShapeType="1"/>
                </p:cNvSpPr>
                <p:nvPr/>
              </p:nvSpPr>
              <p:spPr bwMode="auto">
                <a:xfrm>
                  <a:off x="1791" y="1330"/>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3" name="Line 211"/>
                <p:cNvSpPr>
                  <a:spLocks noChangeShapeType="1"/>
                </p:cNvSpPr>
                <p:nvPr/>
              </p:nvSpPr>
              <p:spPr bwMode="auto">
                <a:xfrm>
                  <a:off x="1998" y="1330"/>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4" name="Line 212"/>
                <p:cNvSpPr>
                  <a:spLocks noChangeShapeType="1"/>
                </p:cNvSpPr>
                <p:nvPr/>
              </p:nvSpPr>
              <p:spPr bwMode="auto">
                <a:xfrm>
                  <a:off x="1842" y="1106"/>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5" name="Line 213"/>
                <p:cNvSpPr>
                  <a:spLocks noChangeShapeType="1"/>
                </p:cNvSpPr>
                <p:nvPr/>
              </p:nvSpPr>
              <p:spPr bwMode="auto">
                <a:xfrm>
                  <a:off x="1842" y="1280"/>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6" name="Line 214"/>
                <p:cNvSpPr>
                  <a:spLocks noChangeShapeType="1"/>
                </p:cNvSpPr>
                <p:nvPr/>
              </p:nvSpPr>
              <p:spPr bwMode="auto">
                <a:xfrm>
                  <a:off x="1842" y="1454"/>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7" name="Line 215"/>
                <p:cNvSpPr>
                  <a:spLocks noChangeShapeType="1"/>
                </p:cNvSpPr>
                <p:nvPr/>
              </p:nvSpPr>
              <p:spPr bwMode="auto">
                <a:xfrm>
                  <a:off x="2049" y="1106"/>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8" name="Line 216"/>
                <p:cNvSpPr>
                  <a:spLocks noChangeShapeType="1"/>
                </p:cNvSpPr>
                <p:nvPr/>
              </p:nvSpPr>
              <p:spPr bwMode="auto">
                <a:xfrm>
                  <a:off x="2049" y="1280"/>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59" name="Line 217"/>
                <p:cNvSpPr>
                  <a:spLocks noChangeShapeType="1"/>
                </p:cNvSpPr>
                <p:nvPr/>
              </p:nvSpPr>
              <p:spPr bwMode="auto">
                <a:xfrm>
                  <a:off x="2049" y="1454"/>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0" name="Oval 218"/>
                <p:cNvSpPr>
                  <a:spLocks noChangeArrowheads="1"/>
                </p:cNvSpPr>
                <p:nvPr/>
              </p:nvSpPr>
              <p:spPr bwMode="auto">
                <a:xfrm>
                  <a:off x="2153" y="123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61" name="Oval 219"/>
                <p:cNvSpPr>
                  <a:spLocks noChangeArrowheads="1"/>
                </p:cNvSpPr>
                <p:nvPr/>
              </p:nvSpPr>
              <p:spPr bwMode="auto">
                <a:xfrm>
                  <a:off x="2153" y="105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62" name="Oval 220"/>
                <p:cNvSpPr>
                  <a:spLocks noChangeArrowheads="1"/>
                </p:cNvSpPr>
                <p:nvPr/>
              </p:nvSpPr>
              <p:spPr bwMode="auto">
                <a:xfrm>
                  <a:off x="2153" y="140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63" name="Line 221"/>
                <p:cNvSpPr>
                  <a:spLocks noChangeShapeType="1"/>
                </p:cNvSpPr>
                <p:nvPr/>
              </p:nvSpPr>
              <p:spPr bwMode="auto">
                <a:xfrm>
                  <a:off x="2204" y="1156"/>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4" name="Line 222"/>
                <p:cNvSpPr>
                  <a:spLocks noChangeShapeType="1"/>
                </p:cNvSpPr>
                <p:nvPr/>
              </p:nvSpPr>
              <p:spPr bwMode="auto">
                <a:xfrm>
                  <a:off x="2204" y="1330"/>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5" name="Oval 207"/>
                <p:cNvSpPr>
                  <a:spLocks noChangeArrowheads="1"/>
                </p:cNvSpPr>
                <p:nvPr/>
              </p:nvSpPr>
              <p:spPr bwMode="auto">
                <a:xfrm>
                  <a:off x="1739" y="158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66" name="Oval 208"/>
                <p:cNvSpPr>
                  <a:spLocks noChangeArrowheads="1"/>
                </p:cNvSpPr>
                <p:nvPr/>
              </p:nvSpPr>
              <p:spPr bwMode="auto">
                <a:xfrm>
                  <a:off x="1946" y="158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67" name="Line 210"/>
                <p:cNvSpPr>
                  <a:spLocks noChangeShapeType="1"/>
                </p:cNvSpPr>
                <p:nvPr/>
              </p:nvSpPr>
              <p:spPr bwMode="auto">
                <a:xfrm>
                  <a:off x="1791" y="1506"/>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8" name="Line 211"/>
                <p:cNvSpPr>
                  <a:spLocks noChangeShapeType="1"/>
                </p:cNvSpPr>
                <p:nvPr/>
              </p:nvSpPr>
              <p:spPr bwMode="auto">
                <a:xfrm>
                  <a:off x="1998" y="1506"/>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69" name="Line 214"/>
                <p:cNvSpPr>
                  <a:spLocks noChangeShapeType="1"/>
                </p:cNvSpPr>
                <p:nvPr/>
              </p:nvSpPr>
              <p:spPr bwMode="auto">
                <a:xfrm>
                  <a:off x="1842" y="1630"/>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70" name="Line 217"/>
                <p:cNvSpPr>
                  <a:spLocks noChangeShapeType="1"/>
                </p:cNvSpPr>
                <p:nvPr/>
              </p:nvSpPr>
              <p:spPr bwMode="auto">
                <a:xfrm>
                  <a:off x="2049" y="1630"/>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71" name="Oval 220"/>
                <p:cNvSpPr>
                  <a:spLocks noChangeArrowheads="1"/>
                </p:cNvSpPr>
                <p:nvPr/>
              </p:nvSpPr>
              <p:spPr bwMode="auto">
                <a:xfrm>
                  <a:off x="2153" y="158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72" name="Line 222"/>
                <p:cNvSpPr>
                  <a:spLocks noChangeShapeType="1"/>
                </p:cNvSpPr>
                <p:nvPr/>
              </p:nvSpPr>
              <p:spPr bwMode="auto">
                <a:xfrm>
                  <a:off x="2204" y="1506"/>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73" name="Line 215"/>
                <p:cNvSpPr>
                  <a:spLocks noChangeShapeType="1"/>
                </p:cNvSpPr>
                <p:nvPr/>
              </p:nvSpPr>
              <p:spPr bwMode="auto">
                <a:xfrm>
                  <a:off x="2256" y="1106"/>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74" name="Line 216"/>
                <p:cNvSpPr>
                  <a:spLocks noChangeShapeType="1"/>
                </p:cNvSpPr>
                <p:nvPr/>
              </p:nvSpPr>
              <p:spPr bwMode="auto">
                <a:xfrm>
                  <a:off x="2256" y="1280"/>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75" name="Line 217"/>
                <p:cNvSpPr>
                  <a:spLocks noChangeShapeType="1"/>
                </p:cNvSpPr>
                <p:nvPr/>
              </p:nvSpPr>
              <p:spPr bwMode="auto">
                <a:xfrm>
                  <a:off x="2256" y="1454"/>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76" name="Oval 218"/>
                <p:cNvSpPr>
                  <a:spLocks noChangeArrowheads="1"/>
                </p:cNvSpPr>
                <p:nvPr/>
              </p:nvSpPr>
              <p:spPr bwMode="auto">
                <a:xfrm>
                  <a:off x="2360" y="123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77" name="Oval 219"/>
                <p:cNvSpPr>
                  <a:spLocks noChangeArrowheads="1"/>
                </p:cNvSpPr>
                <p:nvPr/>
              </p:nvSpPr>
              <p:spPr bwMode="auto">
                <a:xfrm>
                  <a:off x="2360" y="1056"/>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78" name="Oval 220"/>
                <p:cNvSpPr>
                  <a:spLocks noChangeArrowheads="1"/>
                </p:cNvSpPr>
                <p:nvPr/>
              </p:nvSpPr>
              <p:spPr bwMode="auto">
                <a:xfrm>
                  <a:off x="2360" y="140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79" name="Line 221"/>
                <p:cNvSpPr>
                  <a:spLocks noChangeShapeType="1"/>
                </p:cNvSpPr>
                <p:nvPr/>
              </p:nvSpPr>
              <p:spPr bwMode="auto">
                <a:xfrm>
                  <a:off x="2411" y="1156"/>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80" name="Line 222"/>
                <p:cNvSpPr>
                  <a:spLocks noChangeShapeType="1"/>
                </p:cNvSpPr>
                <p:nvPr/>
              </p:nvSpPr>
              <p:spPr bwMode="auto">
                <a:xfrm>
                  <a:off x="2411" y="1330"/>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81" name="Line 217"/>
                <p:cNvSpPr>
                  <a:spLocks noChangeShapeType="1"/>
                </p:cNvSpPr>
                <p:nvPr/>
              </p:nvSpPr>
              <p:spPr bwMode="auto">
                <a:xfrm>
                  <a:off x="2256" y="1630"/>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82" name="Oval 220"/>
                <p:cNvSpPr>
                  <a:spLocks noChangeArrowheads="1"/>
                </p:cNvSpPr>
                <p:nvPr/>
              </p:nvSpPr>
              <p:spPr bwMode="auto">
                <a:xfrm>
                  <a:off x="2360" y="158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83" name="Line 222"/>
                <p:cNvSpPr>
                  <a:spLocks noChangeShapeType="1"/>
                </p:cNvSpPr>
                <p:nvPr/>
              </p:nvSpPr>
              <p:spPr bwMode="auto">
                <a:xfrm>
                  <a:off x="2411" y="1506"/>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 name="Group 144"/>
              <p:cNvGrpSpPr>
                <a:grpSpLocks/>
              </p:cNvGrpSpPr>
              <p:nvPr/>
            </p:nvGrpSpPr>
            <p:grpSpPr bwMode="auto">
              <a:xfrm>
                <a:off x="4460875" y="4746625"/>
                <a:ext cx="492125" cy="434975"/>
                <a:chOff x="2817" y="1200"/>
                <a:chExt cx="310" cy="274"/>
              </a:xfrm>
            </p:grpSpPr>
            <p:sp>
              <p:nvSpPr>
                <p:cNvPr id="26636" name="Oval 204"/>
                <p:cNvSpPr>
                  <a:spLocks noChangeArrowheads="1"/>
                </p:cNvSpPr>
                <p:nvPr/>
              </p:nvSpPr>
              <p:spPr bwMode="auto">
                <a:xfrm>
                  <a:off x="2817" y="120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37" name="Oval 208"/>
                <p:cNvSpPr>
                  <a:spLocks noChangeArrowheads="1"/>
                </p:cNvSpPr>
                <p:nvPr/>
              </p:nvSpPr>
              <p:spPr bwMode="auto">
                <a:xfrm>
                  <a:off x="2817" y="137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38" name="Line 211"/>
                <p:cNvSpPr>
                  <a:spLocks noChangeShapeType="1"/>
                </p:cNvSpPr>
                <p:nvPr/>
              </p:nvSpPr>
              <p:spPr bwMode="auto">
                <a:xfrm>
                  <a:off x="2869" y="1300"/>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39" name="Line 216"/>
                <p:cNvSpPr>
                  <a:spLocks noChangeShapeType="1"/>
                </p:cNvSpPr>
                <p:nvPr/>
              </p:nvSpPr>
              <p:spPr bwMode="auto">
                <a:xfrm>
                  <a:off x="2920" y="1250"/>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0" name="Line 217"/>
                <p:cNvSpPr>
                  <a:spLocks noChangeShapeType="1"/>
                </p:cNvSpPr>
                <p:nvPr/>
              </p:nvSpPr>
              <p:spPr bwMode="auto">
                <a:xfrm>
                  <a:off x="2920" y="1424"/>
                  <a:ext cx="10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6641" name="Oval 218"/>
                <p:cNvSpPr>
                  <a:spLocks noChangeArrowheads="1"/>
                </p:cNvSpPr>
                <p:nvPr/>
              </p:nvSpPr>
              <p:spPr bwMode="auto">
                <a:xfrm>
                  <a:off x="3024" y="1200"/>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42" name="Oval 220"/>
                <p:cNvSpPr>
                  <a:spLocks noChangeArrowheads="1"/>
                </p:cNvSpPr>
                <p:nvPr/>
              </p:nvSpPr>
              <p:spPr bwMode="auto">
                <a:xfrm>
                  <a:off x="3024" y="1374"/>
                  <a:ext cx="103" cy="1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6643" name="Line 222"/>
                <p:cNvSpPr>
                  <a:spLocks noChangeShapeType="1"/>
                </p:cNvSpPr>
                <p:nvPr/>
              </p:nvSpPr>
              <p:spPr bwMode="auto">
                <a:xfrm>
                  <a:off x="3075" y="1300"/>
                  <a:ext cx="0" cy="7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7" name="TextBox 6"/>
              <p:cNvSpPr txBox="1"/>
              <p:nvPr/>
            </p:nvSpPr>
            <p:spPr>
              <a:xfrm>
                <a:off x="1271410" y="5555730"/>
                <a:ext cx="2961388" cy="369332"/>
              </a:xfrm>
              <a:prstGeom prst="rect">
                <a:avLst/>
              </a:prstGeom>
              <a:noFill/>
            </p:spPr>
            <p:txBody>
              <a:bodyPr wrap="none" rtlCol="0">
                <a:spAutoFit/>
              </a:bodyPr>
              <a:lstStyle/>
              <a:p>
                <a:r>
                  <a:rPr lang="en-US" dirty="0" smtClean="0">
                    <a:latin typeface="+mj-lt"/>
                  </a:rPr>
                  <a:t>Surface area vs particle size</a:t>
                </a:r>
                <a:endParaRPr lang="en-US" dirty="0">
                  <a:latin typeface="+mj-lt"/>
                </a:endParaRPr>
              </a:p>
            </p:txBody>
          </p:sp>
        </p:gr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1_SHINE_WhiteKnight">
  <a:themeElements>
    <a:clrScheme name="Blues_SHINE_BlueBase">
      <a:dk1>
        <a:sysClr val="windowText" lastClr="000000"/>
      </a:dk1>
      <a:lt1>
        <a:sysClr val="window" lastClr="FFFFFF"/>
      </a:lt1>
      <a:dk2>
        <a:srgbClr val="1F497D"/>
      </a:dk2>
      <a:lt2>
        <a:srgbClr val="EEECE1"/>
      </a:lt2>
      <a:accent1>
        <a:srgbClr val="59BCDD"/>
      </a:accent1>
      <a:accent2>
        <a:srgbClr val="5274EA"/>
      </a:accent2>
      <a:accent3>
        <a:srgbClr val="56F4F2"/>
      </a:accent3>
      <a:accent4>
        <a:srgbClr val="56A3F4"/>
      </a:accent4>
      <a:accent5>
        <a:srgbClr val="52EABD"/>
      </a:accent5>
      <a:accent6>
        <a:srgbClr val="E4B257"/>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1401</TotalTime>
  <Words>1168</Words>
  <Application>Microsoft Office PowerPoint</Application>
  <PresentationFormat>On-screen Show (4:3)</PresentationFormat>
  <Paragraphs>189</Paragraphs>
  <Slides>20</Slides>
  <Notes>17</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31" baseType="lpstr">
      <vt:lpstr>Arial</vt:lpstr>
      <vt:lpstr>Bookman Old Style</vt:lpstr>
      <vt:lpstr>Calibri</vt:lpstr>
      <vt:lpstr>Franklin Gothic Book</vt:lpstr>
      <vt:lpstr>Franklin Gothic Medium</vt:lpstr>
      <vt:lpstr>Tahoma</vt:lpstr>
      <vt:lpstr>Times New Roman</vt:lpstr>
      <vt:lpstr>Wingdings</vt:lpstr>
      <vt:lpstr>Wingdings 2</vt:lpstr>
      <vt:lpstr>1_SHINE_WhiteKnight</vt:lpstr>
      <vt:lpstr>Acrobat Document</vt:lpstr>
      <vt:lpstr>What is Nanotechnology?</vt:lpstr>
      <vt:lpstr>What is Nanotechnology?</vt:lpstr>
      <vt:lpstr>PowerPoint Presentation</vt:lpstr>
      <vt:lpstr>Why Study Nanoscience and Nanotechnology?</vt:lpstr>
      <vt:lpstr>The Very Beginnings…</vt:lpstr>
      <vt:lpstr>Then…</vt:lpstr>
      <vt:lpstr>Now…</vt:lpstr>
      <vt:lpstr>Why “Nano” is Interesting</vt:lpstr>
      <vt:lpstr>Surface Area and Energy</vt:lpstr>
      <vt:lpstr>Physical Structure  Physical Property</vt:lpstr>
      <vt:lpstr>Melting Points</vt:lpstr>
      <vt:lpstr>Electrical Properties</vt:lpstr>
      <vt:lpstr>Particles &amp; Light</vt:lpstr>
      <vt:lpstr>Optical Properties</vt:lpstr>
      <vt:lpstr>Optical Properties: Quantum Dots</vt:lpstr>
      <vt:lpstr>Size: Biological Structures</vt:lpstr>
      <vt:lpstr>Unique Structures</vt:lpstr>
      <vt:lpstr>Image References </vt:lpstr>
      <vt:lpstr>Image References </vt:lpstr>
      <vt:lpstr>Image References </vt:lpstr>
    </vt:vector>
  </TitlesOfParts>
  <Company>NSCC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 Services</dc:creator>
  <cp:lastModifiedBy>Kristine Schroeder</cp:lastModifiedBy>
  <cp:revision>104</cp:revision>
  <cp:lastPrinted>2015-11-09T21:50:37Z</cp:lastPrinted>
  <dcterms:created xsi:type="dcterms:W3CDTF">2013-06-25T18:17:58Z</dcterms:created>
  <dcterms:modified xsi:type="dcterms:W3CDTF">2015-11-11T00:41:29Z</dcterms:modified>
</cp:coreProperties>
</file>